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21"/>
  </p:notesMasterIdLst>
  <p:sldIdLst>
    <p:sldId id="256" r:id="rId5"/>
    <p:sldId id="257" r:id="rId6"/>
    <p:sldId id="258" r:id="rId7"/>
    <p:sldId id="261" r:id="rId8"/>
    <p:sldId id="264" r:id="rId9"/>
    <p:sldId id="268" r:id="rId10"/>
    <p:sldId id="260" r:id="rId11"/>
    <p:sldId id="266" r:id="rId12"/>
    <p:sldId id="270" r:id="rId13"/>
    <p:sldId id="271" r:id="rId14"/>
    <p:sldId id="272" r:id="rId15"/>
    <p:sldId id="273" r:id="rId16"/>
    <p:sldId id="274" r:id="rId17"/>
    <p:sldId id="259" r:id="rId18"/>
    <p:sldId id="276" r:id="rId19"/>
    <p:sldId id="26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tchett, Cameron M NCC N004" initials="PCMNN" lastIdx="1" clrIdx="0">
    <p:extLst>
      <p:ext uri="{19B8F6BF-5375-455C-9EA6-DF929625EA0E}">
        <p15:presenceInfo xmlns:p15="http://schemas.microsoft.com/office/powerpoint/2012/main" userId="S-1-5-21-283434708-1855628083-519896044-58410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939"/>
    <a:srgbClr val="E8B010"/>
    <a:srgbClr val="002939"/>
    <a:srgbClr val="02293A"/>
    <a:srgbClr val="012A39"/>
    <a:srgbClr val="002A38"/>
    <a:srgbClr val="002A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68933" autoAdjust="0"/>
  </p:normalViewPr>
  <p:slideViewPr>
    <p:cSldViewPr snapToGrid="0">
      <p:cViewPr varScale="1">
        <p:scale>
          <a:sx n="30" d="100"/>
          <a:sy n="30" d="100"/>
        </p:scale>
        <p:origin x="1468" y="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6" d="100"/>
          <a:sy n="86" d="100"/>
        </p:scale>
        <p:origin x="38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tierrez, Denise Kee CPO USN (USA)" userId="S::denise.k.gutierrez2.mil@us.navy.mil::a620f595-d8b8-4e18-aae3-3655d4f84a81" providerId="AD" clId="Web-{A9E6E1B8-1749-487A-A5B7-56661A1CAF24}"/>
    <pc:docChg chg="modSld">
      <pc:chgData name="Gutierrez, Denise Kee CPO USN (USA)" userId="S::denise.k.gutierrez2.mil@us.navy.mil::a620f595-d8b8-4e18-aae3-3655d4f84a81" providerId="AD" clId="Web-{A9E6E1B8-1749-487A-A5B7-56661A1CAF24}" dt="2023-03-26T22:28:20.259" v="0" actId="14100"/>
      <pc:docMkLst>
        <pc:docMk/>
      </pc:docMkLst>
      <pc:sldChg chg="modSp">
        <pc:chgData name="Gutierrez, Denise Kee CPO USN (USA)" userId="S::denise.k.gutierrez2.mil@us.navy.mil::a620f595-d8b8-4e18-aae3-3655d4f84a81" providerId="AD" clId="Web-{A9E6E1B8-1749-487A-A5B7-56661A1CAF24}" dt="2023-03-26T22:28:20.259" v="0" actId="14100"/>
        <pc:sldMkLst>
          <pc:docMk/>
          <pc:sldMk cId="2693188390" sldId="258"/>
        </pc:sldMkLst>
        <pc:spChg chg="mod">
          <ac:chgData name="Gutierrez, Denise Kee CPO USN (USA)" userId="S::denise.k.gutierrez2.mil@us.navy.mil::a620f595-d8b8-4e18-aae3-3655d4f84a81" providerId="AD" clId="Web-{A9E6E1B8-1749-487A-A5B7-56661A1CAF24}" dt="2023-03-26T22:28:20.259" v="0" actId="14100"/>
          <ac:spMkLst>
            <pc:docMk/>
            <pc:sldMk cId="2693188390" sldId="258"/>
            <ac:spMk id="3" creationId="{00000000-0000-0000-0000-000000000000}"/>
          </ac:spMkLst>
        </pc:spChg>
      </pc:sldChg>
    </pc:docChg>
  </pc:docChgLst>
  <pc:docChgLst>
    <pc:chgData name="Thomas, Pamela Michelle SCPO USN COMNAVREG MIDLANT VA (USA)" userId="S::pamela.m.thomas34.mil@us.navy.mil::9bd55160-db66-4d42-ad80-1695f3cdfd38" providerId="AD" clId="Web-{E98B474A-635A-4E9A-B1E1-A76E3C755AD3}"/>
    <pc:docChg chg="modSld">
      <pc:chgData name="Thomas, Pamela Michelle SCPO USN COMNAVREG MIDLANT VA (USA)" userId="S::pamela.m.thomas34.mil@us.navy.mil::9bd55160-db66-4d42-ad80-1695f3cdfd38" providerId="AD" clId="Web-{E98B474A-635A-4E9A-B1E1-A76E3C755AD3}" dt="2023-03-29T17:43:59.989" v="53"/>
      <pc:docMkLst>
        <pc:docMk/>
      </pc:docMkLst>
      <pc:sldChg chg="modNotes">
        <pc:chgData name="Thomas, Pamela Michelle SCPO USN COMNAVREG MIDLANT VA (USA)" userId="S::pamela.m.thomas34.mil@us.navy.mil::9bd55160-db66-4d42-ad80-1695f3cdfd38" providerId="AD" clId="Web-{E98B474A-635A-4E9A-B1E1-A76E3C755AD3}" dt="2023-03-29T17:39:28.571" v="0"/>
        <pc:sldMkLst>
          <pc:docMk/>
          <pc:sldMk cId="530703103" sldId="256"/>
        </pc:sldMkLst>
      </pc:sldChg>
      <pc:sldChg chg="modNotes">
        <pc:chgData name="Thomas, Pamela Michelle SCPO USN COMNAVREG MIDLANT VA (USA)" userId="S::pamela.m.thomas34.mil@us.navy.mil::9bd55160-db66-4d42-ad80-1695f3cdfd38" providerId="AD" clId="Web-{E98B474A-635A-4E9A-B1E1-A76E3C755AD3}" dt="2023-03-29T17:39:32.868" v="1"/>
        <pc:sldMkLst>
          <pc:docMk/>
          <pc:sldMk cId="3469482094" sldId="257"/>
        </pc:sldMkLst>
      </pc:sldChg>
      <pc:sldChg chg="modNotes">
        <pc:chgData name="Thomas, Pamela Michelle SCPO USN COMNAVREG MIDLANT VA (USA)" userId="S::pamela.m.thomas34.mil@us.navy.mil::9bd55160-db66-4d42-ad80-1695f3cdfd38" providerId="AD" clId="Web-{E98B474A-635A-4E9A-B1E1-A76E3C755AD3}" dt="2023-03-29T17:39:40.056" v="4"/>
        <pc:sldMkLst>
          <pc:docMk/>
          <pc:sldMk cId="2693188390" sldId="258"/>
        </pc:sldMkLst>
      </pc:sldChg>
      <pc:sldChg chg="modNotes">
        <pc:chgData name="Thomas, Pamela Michelle SCPO USN COMNAVREG MIDLANT VA (USA)" userId="S::pamela.m.thomas34.mil@us.navy.mil::9bd55160-db66-4d42-ad80-1695f3cdfd38" providerId="AD" clId="Web-{E98B474A-635A-4E9A-B1E1-A76E3C755AD3}" dt="2023-03-29T17:43:24.644" v="37"/>
        <pc:sldMkLst>
          <pc:docMk/>
          <pc:sldMk cId="3853530417" sldId="259"/>
        </pc:sldMkLst>
      </pc:sldChg>
      <pc:sldChg chg="modNotes">
        <pc:chgData name="Thomas, Pamela Michelle SCPO USN COMNAVREG MIDLANT VA (USA)" userId="S::pamela.m.thomas34.mil@us.navy.mil::9bd55160-db66-4d42-ad80-1695f3cdfd38" providerId="AD" clId="Web-{E98B474A-635A-4E9A-B1E1-A76E3C755AD3}" dt="2023-03-29T17:42:27.563" v="16"/>
        <pc:sldMkLst>
          <pc:docMk/>
          <pc:sldMk cId="2568661728" sldId="260"/>
        </pc:sldMkLst>
      </pc:sldChg>
      <pc:sldChg chg="modNotes">
        <pc:chgData name="Thomas, Pamela Michelle SCPO USN COMNAVREG MIDLANT VA (USA)" userId="S::pamela.m.thomas34.mil@us.navy.mil::9bd55160-db66-4d42-ad80-1695f3cdfd38" providerId="AD" clId="Web-{E98B474A-635A-4E9A-B1E1-A76E3C755AD3}" dt="2023-03-29T17:39:52.416" v="7"/>
        <pc:sldMkLst>
          <pc:docMk/>
          <pc:sldMk cId="573875800" sldId="261"/>
        </pc:sldMkLst>
      </pc:sldChg>
      <pc:sldChg chg="modNotes">
        <pc:chgData name="Thomas, Pamela Michelle SCPO USN COMNAVREG MIDLANT VA (USA)" userId="S::pamela.m.thomas34.mil@us.navy.mil::9bd55160-db66-4d42-ad80-1695f3cdfd38" providerId="AD" clId="Web-{E98B474A-635A-4E9A-B1E1-A76E3C755AD3}" dt="2023-03-29T17:43:59.989" v="53"/>
        <pc:sldMkLst>
          <pc:docMk/>
          <pc:sldMk cId="1096075133" sldId="262"/>
        </pc:sldMkLst>
      </pc:sldChg>
      <pc:sldChg chg="modNotes">
        <pc:chgData name="Thomas, Pamela Michelle SCPO USN COMNAVREG MIDLANT VA (USA)" userId="S::pamela.m.thomas34.mil@us.navy.mil::9bd55160-db66-4d42-ad80-1695f3cdfd38" providerId="AD" clId="Web-{E98B474A-635A-4E9A-B1E1-A76E3C755AD3}" dt="2023-03-29T17:40:03.792" v="10"/>
        <pc:sldMkLst>
          <pc:docMk/>
          <pc:sldMk cId="1567228559" sldId="264"/>
        </pc:sldMkLst>
      </pc:sldChg>
      <pc:sldChg chg="modNotes">
        <pc:chgData name="Thomas, Pamela Michelle SCPO USN COMNAVREG MIDLANT VA (USA)" userId="S::pamela.m.thomas34.mil@us.navy.mil::9bd55160-db66-4d42-ad80-1695f3cdfd38" providerId="AD" clId="Web-{E98B474A-635A-4E9A-B1E1-A76E3C755AD3}" dt="2023-03-29T17:42:40.220" v="19"/>
        <pc:sldMkLst>
          <pc:docMk/>
          <pc:sldMk cId="1627507502" sldId="266"/>
        </pc:sldMkLst>
      </pc:sldChg>
      <pc:sldChg chg="modNotes">
        <pc:chgData name="Thomas, Pamela Michelle SCPO USN COMNAVREG MIDLANT VA (USA)" userId="S::pamela.m.thomas34.mil@us.navy.mil::9bd55160-db66-4d42-ad80-1695f3cdfd38" providerId="AD" clId="Web-{E98B474A-635A-4E9A-B1E1-A76E3C755AD3}" dt="2023-03-29T17:42:20.391" v="13"/>
        <pc:sldMkLst>
          <pc:docMk/>
          <pc:sldMk cId="4248871420" sldId="268"/>
        </pc:sldMkLst>
      </pc:sldChg>
      <pc:sldChg chg="modNotes">
        <pc:chgData name="Thomas, Pamela Michelle SCPO USN COMNAVREG MIDLANT VA (USA)" userId="S::pamela.m.thomas34.mil@us.navy.mil::9bd55160-db66-4d42-ad80-1695f3cdfd38" providerId="AD" clId="Web-{E98B474A-635A-4E9A-B1E1-A76E3C755AD3}" dt="2023-03-29T17:42:50.049" v="22"/>
        <pc:sldMkLst>
          <pc:docMk/>
          <pc:sldMk cId="2983598830" sldId="270"/>
        </pc:sldMkLst>
      </pc:sldChg>
      <pc:sldChg chg="modNotes">
        <pc:chgData name="Thomas, Pamela Michelle SCPO USN COMNAVREG MIDLANT VA (USA)" userId="S::pamela.m.thomas34.mil@us.navy.mil::9bd55160-db66-4d42-ad80-1695f3cdfd38" providerId="AD" clId="Web-{E98B474A-635A-4E9A-B1E1-A76E3C755AD3}" dt="2023-03-29T17:42:58.112" v="25"/>
        <pc:sldMkLst>
          <pc:docMk/>
          <pc:sldMk cId="3564613315" sldId="271"/>
        </pc:sldMkLst>
      </pc:sldChg>
      <pc:sldChg chg="modNotes">
        <pc:chgData name="Thomas, Pamela Michelle SCPO USN COMNAVREG MIDLANT VA (USA)" userId="S::pamela.m.thomas34.mil@us.navy.mil::9bd55160-db66-4d42-ad80-1695f3cdfd38" providerId="AD" clId="Web-{E98B474A-635A-4E9A-B1E1-A76E3C755AD3}" dt="2023-03-29T17:43:04.909" v="28"/>
        <pc:sldMkLst>
          <pc:docMk/>
          <pc:sldMk cId="1869449714" sldId="272"/>
        </pc:sldMkLst>
      </pc:sldChg>
      <pc:sldChg chg="modNotes">
        <pc:chgData name="Thomas, Pamela Michelle SCPO USN COMNAVREG MIDLANT VA (USA)" userId="S::pamela.m.thomas34.mil@us.navy.mil::9bd55160-db66-4d42-ad80-1695f3cdfd38" providerId="AD" clId="Web-{E98B474A-635A-4E9A-B1E1-A76E3C755AD3}" dt="2023-03-29T17:43:11.456" v="31"/>
        <pc:sldMkLst>
          <pc:docMk/>
          <pc:sldMk cId="3637039208" sldId="273"/>
        </pc:sldMkLst>
      </pc:sldChg>
      <pc:sldChg chg="modNotes">
        <pc:chgData name="Thomas, Pamela Michelle SCPO USN COMNAVREG MIDLANT VA (USA)" userId="S::pamela.m.thomas34.mil@us.navy.mil::9bd55160-db66-4d42-ad80-1695f3cdfd38" providerId="AD" clId="Web-{E98B474A-635A-4E9A-B1E1-A76E3C755AD3}" dt="2023-03-29T17:43:18.144" v="34"/>
        <pc:sldMkLst>
          <pc:docMk/>
          <pc:sldMk cId="2052978638" sldId="274"/>
        </pc:sldMkLst>
      </pc:sldChg>
      <pc:sldChg chg="modNotes">
        <pc:chgData name="Thomas, Pamela Michelle SCPO USN COMNAVREG MIDLANT VA (USA)" userId="S::pamela.m.thomas34.mil@us.navy.mil::9bd55160-db66-4d42-ad80-1695f3cdfd38" providerId="AD" clId="Web-{E98B474A-635A-4E9A-B1E1-A76E3C755AD3}" dt="2023-03-29T17:43:35.473" v="40"/>
        <pc:sldMkLst>
          <pc:docMk/>
          <pc:sldMk cId="2567172017" sldId="276"/>
        </pc:sldMkLst>
      </pc:sldChg>
    </pc:docChg>
  </pc:docChgLst>
  <pc:docChgLst>
    <pc:chgData name="Gutierrez, Denise Kee CPO USN (USA)" userId="S::denise.k.gutierrez2.mil@us.navy.mil::a620f595-d8b8-4e18-aae3-3655d4f84a81" providerId="AD" clId="Web-{08A33D46-81C3-4FD6-9579-3BFA2C31CD19}"/>
    <pc:docChg chg="modSld">
      <pc:chgData name="Gutierrez, Denise Kee CPO USN (USA)" userId="S::denise.k.gutierrez2.mil@us.navy.mil::a620f595-d8b8-4e18-aae3-3655d4f84a81" providerId="AD" clId="Web-{08A33D46-81C3-4FD6-9579-3BFA2C31CD19}" dt="2023-03-24T19:49:49.956" v="8" actId="14100"/>
      <pc:docMkLst>
        <pc:docMk/>
      </pc:docMkLst>
      <pc:sldChg chg="modSp">
        <pc:chgData name="Gutierrez, Denise Kee CPO USN (USA)" userId="S::denise.k.gutierrez2.mil@us.navy.mil::a620f595-d8b8-4e18-aae3-3655d4f84a81" providerId="AD" clId="Web-{08A33D46-81C3-4FD6-9579-3BFA2C31CD19}" dt="2023-03-24T19:48:35.891" v="0" actId="20577"/>
        <pc:sldMkLst>
          <pc:docMk/>
          <pc:sldMk cId="530703103" sldId="256"/>
        </pc:sldMkLst>
        <pc:spChg chg="mod">
          <ac:chgData name="Gutierrez, Denise Kee CPO USN (USA)" userId="S::denise.k.gutierrez2.mil@us.navy.mil::a620f595-d8b8-4e18-aae3-3655d4f84a81" providerId="AD" clId="Web-{08A33D46-81C3-4FD6-9579-3BFA2C31CD19}" dt="2023-03-24T19:48:35.891" v="0" actId="20577"/>
          <ac:spMkLst>
            <pc:docMk/>
            <pc:sldMk cId="530703103" sldId="256"/>
            <ac:spMk id="3" creationId="{97F9F476-6833-4C5F-A3D2-37BDB2165A9E}"/>
          </ac:spMkLst>
        </pc:spChg>
      </pc:sldChg>
      <pc:sldChg chg="modSp">
        <pc:chgData name="Gutierrez, Denise Kee CPO USN (USA)" userId="S::denise.k.gutierrez2.mil@us.navy.mil::a620f595-d8b8-4e18-aae3-3655d4f84a81" providerId="AD" clId="Web-{08A33D46-81C3-4FD6-9579-3BFA2C31CD19}" dt="2023-03-24T19:49:08.298" v="1" actId="20577"/>
        <pc:sldMkLst>
          <pc:docMk/>
          <pc:sldMk cId="1567228559" sldId="264"/>
        </pc:sldMkLst>
        <pc:spChg chg="mod">
          <ac:chgData name="Gutierrez, Denise Kee CPO USN (USA)" userId="S::denise.k.gutierrez2.mil@us.navy.mil::a620f595-d8b8-4e18-aae3-3655d4f84a81" providerId="AD" clId="Web-{08A33D46-81C3-4FD6-9579-3BFA2C31CD19}" dt="2023-03-24T19:49:08.298" v="1" actId="20577"/>
          <ac:spMkLst>
            <pc:docMk/>
            <pc:sldMk cId="1567228559" sldId="264"/>
            <ac:spMk id="3" creationId="{00000000-0000-0000-0000-000000000000}"/>
          </ac:spMkLst>
        </pc:spChg>
      </pc:sldChg>
      <pc:sldChg chg="modSp">
        <pc:chgData name="Gutierrez, Denise Kee CPO USN (USA)" userId="S::denise.k.gutierrez2.mil@us.navy.mil::a620f595-d8b8-4e18-aae3-3655d4f84a81" providerId="AD" clId="Web-{08A33D46-81C3-4FD6-9579-3BFA2C31CD19}" dt="2023-03-24T19:49:49.956" v="8" actId="14100"/>
        <pc:sldMkLst>
          <pc:docMk/>
          <pc:sldMk cId="1627507502" sldId="266"/>
        </pc:sldMkLst>
        <pc:spChg chg="mod">
          <ac:chgData name="Gutierrez, Denise Kee CPO USN (USA)" userId="S::denise.k.gutierrez2.mil@us.navy.mil::a620f595-d8b8-4e18-aae3-3655d4f84a81" providerId="AD" clId="Web-{08A33D46-81C3-4FD6-9579-3BFA2C31CD19}" dt="2023-03-24T19:49:49.956" v="8" actId="14100"/>
          <ac:spMkLst>
            <pc:docMk/>
            <pc:sldMk cId="1627507502" sldId="266"/>
            <ac:spMk id="3" creationId="{00000000-0000-0000-0000-000000000000}"/>
          </ac:spMkLst>
        </pc:spChg>
      </pc:sldChg>
      <pc:sldChg chg="modSp">
        <pc:chgData name="Gutierrez, Denise Kee CPO USN (USA)" userId="S::denise.k.gutierrez2.mil@us.navy.mil::a620f595-d8b8-4e18-aae3-3655d4f84a81" providerId="AD" clId="Web-{08A33D46-81C3-4FD6-9579-3BFA2C31CD19}" dt="2023-03-24T19:49:40.956" v="7" actId="20577"/>
        <pc:sldMkLst>
          <pc:docMk/>
          <pc:sldMk cId="4248871420" sldId="268"/>
        </pc:sldMkLst>
        <pc:spChg chg="mod">
          <ac:chgData name="Gutierrez, Denise Kee CPO USN (USA)" userId="S::denise.k.gutierrez2.mil@us.navy.mil::a620f595-d8b8-4e18-aae3-3655d4f84a81" providerId="AD" clId="Web-{08A33D46-81C3-4FD6-9579-3BFA2C31CD19}" dt="2023-03-24T19:49:40.956" v="7" actId="20577"/>
          <ac:spMkLst>
            <pc:docMk/>
            <pc:sldMk cId="4248871420" sldId="268"/>
            <ac:spMk id="3" creationId="{00000000-0000-0000-0000-000000000000}"/>
          </ac:spMkLst>
        </pc:spChg>
      </pc:sldChg>
    </pc:docChg>
  </pc:docChgLst>
  <pc:docChgLst>
    <pc:chgData name="Powell, Kelvin R SCPO USN COMNAVCRUITCOM MIL (USA)" userId="S::kelvin.r.powell.mil@us.navy.mil::22933322-2c17-43c2-a70b-5ab02b6482e4" providerId="AD" clId="Web-{6E65C7CA-F29E-E42E-7054-A42F35D75624}"/>
    <pc:docChg chg="modSld">
      <pc:chgData name="Powell, Kelvin R SCPO USN COMNAVCRUITCOM MIL (USA)" userId="S::kelvin.r.powell.mil@us.navy.mil::22933322-2c17-43c2-a70b-5ab02b6482e4" providerId="AD" clId="Web-{6E65C7CA-F29E-E42E-7054-A42F35D75624}" dt="2024-08-21T18:37:07.832" v="2"/>
      <pc:docMkLst>
        <pc:docMk/>
      </pc:docMkLst>
      <pc:sldChg chg="modNotes">
        <pc:chgData name="Powell, Kelvin R SCPO USN COMNAVCRUITCOM MIL (USA)" userId="S::kelvin.r.powell.mil@us.navy.mil::22933322-2c17-43c2-a70b-5ab02b6482e4" providerId="AD" clId="Web-{6E65C7CA-F29E-E42E-7054-A42F35D75624}" dt="2024-08-21T18:37:04.269" v="1"/>
        <pc:sldMkLst>
          <pc:docMk/>
          <pc:sldMk cId="530703103" sldId="256"/>
        </pc:sldMkLst>
      </pc:sldChg>
      <pc:sldChg chg="modNotes">
        <pc:chgData name="Powell, Kelvin R SCPO USN COMNAVCRUITCOM MIL (USA)" userId="S::kelvin.r.powell.mil@us.navy.mil::22933322-2c17-43c2-a70b-5ab02b6482e4" providerId="AD" clId="Web-{6E65C7CA-F29E-E42E-7054-A42F35D75624}" dt="2024-08-21T18:37:07.832" v="2"/>
        <pc:sldMkLst>
          <pc:docMk/>
          <pc:sldMk cId="2693188390" sldId="258"/>
        </pc:sldMkLst>
      </pc:sldChg>
    </pc:docChg>
  </pc:docChgLst>
  <pc:docChgLst>
    <pc:chgData name="Chukwuma, Shaqanta C SCPO USN NETPDC (USA)" userId="S::shaqanta.c.chukwuma.mil@us.navy.mil::4a0e297b-a48b-4711-a81d-8df9312a65f5" providerId="AD" clId="Web-{3D835D27-3A0E-4B74-B431-0D8D34BC7EED}"/>
    <pc:docChg chg="modSld">
      <pc:chgData name="Chukwuma, Shaqanta C SCPO USN NETPDC (USA)" userId="S::shaqanta.c.chukwuma.mil@us.navy.mil::4a0e297b-a48b-4711-a81d-8df9312a65f5" providerId="AD" clId="Web-{3D835D27-3A0E-4B74-B431-0D8D34BC7EED}" dt="2023-08-16T00:04:27.672" v="10"/>
      <pc:docMkLst>
        <pc:docMk/>
      </pc:docMkLst>
      <pc:sldChg chg="modNotes">
        <pc:chgData name="Chukwuma, Shaqanta C SCPO USN NETPDC (USA)" userId="S::shaqanta.c.chukwuma.mil@us.navy.mil::4a0e297b-a48b-4711-a81d-8df9312a65f5" providerId="AD" clId="Web-{3D835D27-3A0E-4B74-B431-0D8D34BC7EED}" dt="2023-08-16T00:04:01.390" v="8"/>
        <pc:sldMkLst>
          <pc:docMk/>
          <pc:sldMk cId="3469482094" sldId="257"/>
        </pc:sldMkLst>
      </pc:sldChg>
      <pc:sldChg chg="modNotes">
        <pc:chgData name="Chukwuma, Shaqanta C SCPO USN NETPDC (USA)" userId="S::shaqanta.c.chukwuma.mil@us.navy.mil::4a0e297b-a48b-4711-a81d-8df9312a65f5" providerId="AD" clId="Web-{3D835D27-3A0E-4B74-B431-0D8D34BC7EED}" dt="2023-08-16T00:04:27.672" v="10"/>
        <pc:sldMkLst>
          <pc:docMk/>
          <pc:sldMk cId="1567228559" sldId="264"/>
        </pc:sldMkLst>
      </pc:sldChg>
      <pc:sldChg chg="modNotes">
        <pc:chgData name="Chukwuma, Shaqanta C SCPO USN NETPDC (USA)" userId="S::shaqanta.c.chukwuma.mil@us.navy.mil::4a0e297b-a48b-4711-a81d-8df9312a65f5" providerId="AD" clId="Web-{3D835D27-3A0E-4B74-B431-0D8D34BC7EED}" dt="2023-08-16T00:04:20.782" v="9"/>
        <pc:sldMkLst>
          <pc:docMk/>
          <pc:sldMk cId="4248871420" sldId="268"/>
        </pc:sldMkLst>
      </pc:sldChg>
    </pc:docChg>
  </pc:docChgLst>
  <pc:docChgLst>
    <pc:chgData name="Thomas, Pamela Michelle SCPO USN COMNAVREG MIDLANT VA (USA)" userId="S::pamela.m.thomas34.mil@us.navy.mil::9bd55160-db66-4d42-ad80-1695f3cdfd38" providerId="AD" clId="Web-{F4FEFFE0-C538-4C74-99E8-CDA02130C22F}"/>
    <pc:docChg chg="modSld">
      <pc:chgData name="Thomas, Pamela Michelle SCPO USN COMNAVREG MIDLANT VA (USA)" userId="S::pamela.m.thomas34.mil@us.navy.mil::9bd55160-db66-4d42-ad80-1695f3cdfd38" providerId="AD" clId="Web-{F4FEFFE0-C538-4C74-99E8-CDA02130C22F}" dt="2023-03-30T18:20:26.903" v="1" actId="20577"/>
      <pc:docMkLst>
        <pc:docMk/>
      </pc:docMkLst>
      <pc:sldChg chg="modSp">
        <pc:chgData name="Thomas, Pamela Michelle SCPO USN COMNAVREG MIDLANT VA (USA)" userId="S::pamela.m.thomas34.mil@us.navy.mil::9bd55160-db66-4d42-ad80-1695f3cdfd38" providerId="AD" clId="Web-{F4FEFFE0-C538-4C74-99E8-CDA02130C22F}" dt="2023-03-30T18:20:26.903" v="1" actId="20577"/>
        <pc:sldMkLst>
          <pc:docMk/>
          <pc:sldMk cId="2693188390" sldId="258"/>
        </pc:sldMkLst>
        <pc:spChg chg="mod">
          <ac:chgData name="Thomas, Pamela Michelle SCPO USN COMNAVREG MIDLANT VA (USA)" userId="S::pamela.m.thomas34.mil@us.navy.mil::9bd55160-db66-4d42-ad80-1695f3cdfd38" providerId="AD" clId="Web-{F4FEFFE0-C538-4C74-99E8-CDA02130C22F}" dt="2023-03-30T18:20:26.903" v="1" actId="20577"/>
          <ac:spMkLst>
            <pc:docMk/>
            <pc:sldMk cId="2693188390" sldId="258"/>
            <ac:spMk id="3" creationId="{00000000-0000-0000-0000-000000000000}"/>
          </ac:spMkLst>
        </pc:spChg>
      </pc:sldChg>
    </pc:docChg>
  </pc:docChgLst>
  <pc:docChgLst>
    <pc:chgData name="Powell, Kelvin R SCPO USN COMNAVCRUITCOM MIL (USA)" userId="S::kelvin.r.powell.mil@us.navy.mil::22933322-2c17-43c2-a70b-5ab02b6482e4" providerId="AD" clId="Web-{0B2DE772-19D0-59B0-C3F2-DB5B9F291301}"/>
    <pc:docChg chg="modSld">
      <pc:chgData name="Powell, Kelvin R SCPO USN COMNAVCRUITCOM MIL (USA)" userId="S::kelvin.r.powell.mil@us.navy.mil::22933322-2c17-43c2-a70b-5ab02b6482e4" providerId="AD" clId="Web-{0B2DE772-19D0-59B0-C3F2-DB5B9F291301}" dt="2024-08-27T16:50:37.870" v="1"/>
      <pc:docMkLst>
        <pc:docMk/>
      </pc:docMkLst>
      <pc:sldChg chg="modNotes">
        <pc:chgData name="Powell, Kelvin R SCPO USN COMNAVCRUITCOM MIL (USA)" userId="S::kelvin.r.powell.mil@us.navy.mil::22933322-2c17-43c2-a70b-5ab02b6482e4" providerId="AD" clId="Web-{0B2DE772-19D0-59B0-C3F2-DB5B9F291301}" dt="2024-08-27T16:50:37.870" v="1"/>
        <pc:sldMkLst>
          <pc:docMk/>
          <pc:sldMk cId="4248871420" sldId="268"/>
        </pc:sldMkLst>
      </pc:sldChg>
    </pc:docChg>
  </pc:docChgLst>
  <pc:docChgLst>
    <pc:chgData name="Thomas, Pamela Michelle SCPO USN COMNAVREG MIDLANT VA (USA)" userId="S::pamela.m.thomas34.mil@us.navy.mil::9bd55160-db66-4d42-ad80-1695f3cdfd38" providerId="AD" clId="Web-{E6B8C287-9282-4B21-87F1-9F3346E18BA6}"/>
    <pc:docChg chg="modSld">
      <pc:chgData name="Thomas, Pamela Michelle SCPO USN COMNAVREG MIDLANT VA (USA)" userId="S::pamela.m.thomas34.mil@us.navy.mil::9bd55160-db66-4d42-ad80-1695f3cdfd38" providerId="AD" clId="Web-{E6B8C287-9282-4B21-87F1-9F3346E18BA6}" dt="2023-03-29T16:28:53.525" v="140"/>
      <pc:docMkLst>
        <pc:docMk/>
      </pc:docMkLst>
      <pc:sldChg chg="modNotes">
        <pc:chgData name="Thomas, Pamela Michelle SCPO USN COMNAVREG MIDLANT VA (USA)" userId="S::pamela.m.thomas34.mil@us.navy.mil::9bd55160-db66-4d42-ad80-1695f3cdfd38" providerId="AD" clId="Web-{E6B8C287-9282-4B21-87F1-9F3346E18BA6}" dt="2023-03-29T16:28:53.525" v="140"/>
        <pc:sldMkLst>
          <pc:docMk/>
          <pc:sldMk cId="1096075133"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56272-8E2E-D34A-BD7A-9F0D1A9FB79D}" type="datetimeFigureOut">
              <a:rPr lang="en-US" smtClean="0"/>
              <a:t>8/27/2024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CEE01-41AF-2A4D-9C8A-1F63ADF14122}" type="slidenum">
              <a:rPr lang="en-US" smtClean="0"/>
              <a:t>‹#›</a:t>
            </a:fld>
            <a:endParaRPr lang="en-US"/>
          </a:p>
        </p:txBody>
      </p:sp>
    </p:spTree>
    <p:extLst>
      <p:ext uri="{BB962C8B-B14F-4D97-AF65-F5344CB8AC3E}">
        <p14:creationId xmlns:p14="http://schemas.microsoft.com/office/powerpoint/2010/main" val="339324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1" baseline="0" dirty="0"/>
              <a:t>GUIDE:</a:t>
            </a:r>
            <a:r>
              <a:rPr lang="en-US" b="1" dirty="0">
                <a:cs typeface="Calibri"/>
              </a:rPr>
              <a:t> </a:t>
            </a:r>
            <a:endParaRPr lang="en-US" dirty="0"/>
          </a:p>
          <a:p>
            <a:r>
              <a:rPr lang="en-US" b="0" baseline="0" dirty="0">
                <a:cs typeface="Calibri"/>
              </a:rPr>
              <a:t>The Navy’s job is to ensure Sailors are cared for, but your families are apart of the Navy concern also. These resources will give you guidance and assistance if you are ever in need. </a:t>
            </a:r>
            <a:endParaRPr lang="en-US" b="0" dirty="0"/>
          </a:p>
        </p:txBody>
      </p:sp>
      <p:sp>
        <p:nvSpPr>
          <p:cNvPr id="4" name="Slide Number Placeholder 3"/>
          <p:cNvSpPr>
            <a:spLocks noGrp="1"/>
          </p:cNvSpPr>
          <p:nvPr>
            <p:ph type="sldNum" sz="quarter" idx="10"/>
          </p:nvPr>
        </p:nvSpPr>
        <p:spPr/>
        <p:txBody>
          <a:bodyPr/>
          <a:lstStyle/>
          <a:p>
            <a:fld id="{D5ACEE01-41AF-2A4D-9C8A-1F63ADF14122}" type="slidenum">
              <a:rPr lang="en-US" smtClean="0"/>
              <a:t>1</a:t>
            </a:fld>
            <a:endParaRPr lang="en-US"/>
          </a:p>
        </p:txBody>
      </p:sp>
    </p:spTree>
    <p:extLst>
      <p:ext uri="{BB962C8B-B14F-4D97-AF65-F5344CB8AC3E}">
        <p14:creationId xmlns:p14="http://schemas.microsoft.com/office/powerpoint/2010/main" val="378692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FACILITATOR GUIDE:</a:t>
            </a:r>
            <a:endParaRPr lang="en-US" dirty="0"/>
          </a:p>
          <a:p>
            <a:pPr>
              <a:defRPr/>
            </a:pPr>
            <a:r>
              <a:rPr lang="en-US" dirty="0"/>
              <a:t>When briefing this slide hit the major points of</a:t>
            </a:r>
            <a:r>
              <a:rPr lang="en-US" baseline="0" dirty="0"/>
              <a:t> what is offered by Military OneSource.</a:t>
            </a:r>
            <a:r>
              <a:rPr lang="en-US" dirty="0"/>
              <a:t> </a:t>
            </a:r>
            <a:r>
              <a:rPr lang="en-US" baseline="0" dirty="0"/>
              <a:t> Example:</a:t>
            </a:r>
            <a:r>
              <a:rPr lang="en-US" dirty="0"/>
              <a:t> </a:t>
            </a:r>
            <a:r>
              <a:rPr lang="en-US" baseline="0" dirty="0"/>
              <a:t> mention the services of deployment, moving and PCS, housing and living.</a:t>
            </a:r>
            <a:r>
              <a:rPr lang="en-US" dirty="0"/>
              <a:t> </a:t>
            </a:r>
            <a:r>
              <a:rPr lang="en-US" baseline="0" dirty="0"/>
              <a:t> </a:t>
            </a:r>
          </a:p>
          <a:p>
            <a:pPr>
              <a:defRPr/>
            </a:pPr>
            <a:endParaRPr lang="en-US" baseline="0" dirty="0"/>
          </a:p>
          <a:p>
            <a:pPr>
              <a:defRPr/>
            </a:pPr>
            <a:r>
              <a:rPr lang="en-US" baseline="0" dirty="0"/>
              <a:t>You can brief to the crowd of Sailors you have and what is important to them.  Also, think about what is going to impact them the most as First Term Sailors and what will be beneficial for them while providing an overview of Military OneSource.</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10</a:t>
            </a:fld>
            <a:endParaRPr lang="en-US"/>
          </a:p>
        </p:txBody>
      </p:sp>
    </p:spTree>
    <p:extLst>
      <p:ext uri="{BB962C8B-B14F-4D97-AF65-F5344CB8AC3E}">
        <p14:creationId xmlns:p14="http://schemas.microsoft.com/office/powerpoint/2010/main" val="1563149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FACILITATOR GUIDE:</a:t>
            </a:r>
            <a:endParaRPr lang="en-US" dirty="0"/>
          </a:p>
          <a:p>
            <a:pPr>
              <a:defRPr/>
            </a:pPr>
            <a:r>
              <a:rPr lang="en-US" dirty="0"/>
              <a:t>When briefing this hit the major points of</a:t>
            </a:r>
            <a:r>
              <a:rPr lang="en-US" baseline="0" dirty="0"/>
              <a:t> what is offered by Military OneSource.</a:t>
            </a:r>
            <a:r>
              <a:rPr lang="en-US" dirty="0"/>
              <a:t> </a:t>
            </a:r>
            <a:r>
              <a:rPr lang="en-US" baseline="0" dirty="0"/>
              <a:t> Example:</a:t>
            </a:r>
            <a:r>
              <a:rPr lang="en-US" dirty="0"/>
              <a:t> </a:t>
            </a:r>
            <a:r>
              <a:rPr lang="en-US" baseline="0" dirty="0"/>
              <a:t> popular benefits, what benefits are available, tools and resources, how to help with a PCS move.</a:t>
            </a:r>
            <a:r>
              <a:rPr lang="en-US" dirty="0"/>
              <a:t> </a:t>
            </a:r>
            <a:r>
              <a:rPr lang="en-US" baseline="0" dirty="0"/>
              <a:t> Recommend mentioning the stress and mental health support services available that can assist with acclimating with the challenges of military life.</a:t>
            </a:r>
            <a:endParaRPr lang="en-US" dirty="0"/>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11</a:t>
            </a:fld>
            <a:endParaRPr lang="en-US"/>
          </a:p>
        </p:txBody>
      </p:sp>
    </p:spTree>
    <p:extLst>
      <p:ext uri="{BB962C8B-B14F-4D97-AF65-F5344CB8AC3E}">
        <p14:creationId xmlns:p14="http://schemas.microsoft.com/office/powerpoint/2010/main" val="304959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FACILITATOR GUIDE:</a:t>
            </a:r>
            <a:endParaRPr lang="en-US" dirty="0"/>
          </a:p>
          <a:p>
            <a:pPr>
              <a:defRPr/>
            </a:pPr>
            <a:r>
              <a:rPr lang="en-US" dirty="0"/>
              <a:t>When briefing this hit the major points of</a:t>
            </a:r>
            <a:r>
              <a:rPr lang="en-US" baseline="0" dirty="0"/>
              <a:t> what is offered by Military OneSource.</a:t>
            </a:r>
            <a:r>
              <a:rPr lang="en-US" dirty="0"/>
              <a:t> </a:t>
            </a:r>
            <a:r>
              <a:rPr lang="en-US" baseline="0" dirty="0"/>
              <a:t> Mention</a:t>
            </a:r>
            <a:r>
              <a:rPr lang="en-US" dirty="0"/>
              <a:t> </a:t>
            </a:r>
            <a:r>
              <a:rPr lang="en-US" baseline="0" dirty="0"/>
              <a:t>how they are available 24/7 and services are free and confidential. Discuss how they can provide assistance with referring Sailors to Specialty consultations (see drop down for services available).</a:t>
            </a: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12</a:t>
            </a:fld>
            <a:endParaRPr lang="en-US"/>
          </a:p>
        </p:txBody>
      </p:sp>
    </p:spTree>
    <p:extLst>
      <p:ext uri="{BB962C8B-B14F-4D97-AF65-F5344CB8AC3E}">
        <p14:creationId xmlns:p14="http://schemas.microsoft.com/office/powerpoint/2010/main" val="398260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dirty="0"/>
              <a:t>When briefing this hit the major points of</a:t>
            </a:r>
            <a:r>
              <a:rPr lang="en-US" baseline="0" dirty="0"/>
              <a:t> what is offered by Military OneSource.</a:t>
            </a:r>
            <a:r>
              <a:rPr lang="en-US" dirty="0"/>
              <a:t> </a:t>
            </a:r>
            <a:r>
              <a:rPr lang="en-US" baseline="0" dirty="0"/>
              <a:t> Mention</a:t>
            </a:r>
            <a:r>
              <a:rPr lang="en-US" dirty="0"/>
              <a:t> </a:t>
            </a:r>
            <a:r>
              <a:rPr lang="en-US" baseline="0" dirty="0"/>
              <a:t>how they are available 24/7 for crisis support such as suicide, domestic violence and sexual assault.</a:t>
            </a:r>
            <a:r>
              <a:rPr lang="en-US" dirty="0"/>
              <a:t> </a:t>
            </a:r>
            <a:r>
              <a:rPr lang="en-US" baseline="0" dirty="0"/>
              <a:t> Let Sailors know that no matter what they experience someone is available to talk to them even if they do not feel they can or are not comfortable talking to the Chain of Command.</a:t>
            </a:r>
            <a:r>
              <a:rPr lang="en-US" dirty="0"/>
              <a:t> </a:t>
            </a:r>
            <a:r>
              <a:rPr lang="en-US" baseline="0" dirty="0"/>
              <a:t> There’s always support available to them in times of need.</a:t>
            </a:r>
            <a:endParaRPr lang="en-US" dirty="0">
              <a:cs typeface="Calibri"/>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13</a:t>
            </a:fld>
            <a:endParaRPr lang="en-US"/>
          </a:p>
        </p:txBody>
      </p:sp>
    </p:spTree>
    <p:extLst>
      <p:ext uri="{BB962C8B-B14F-4D97-AF65-F5344CB8AC3E}">
        <p14:creationId xmlns:p14="http://schemas.microsoft.com/office/powerpoint/2010/main" val="707010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baseline="0" dirty="0"/>
              <a:t>If possible provide current data regarding the assistance NMCRS has provided to Sailors in the fleet or your own command.</a:t>
            </a:r>
            <a:r>
              <a:rPr lang="en-US" dirty="0"/>
              <a:t> </a:t>
            </a:r>
            <a:r>
              <a:rPr lang="en-US" baseline="0" dirty="0"/>
              <a:t> Mention how NMCRS receives donations from Sailors and how these funds are used to help Sailors in times of need.</a:t>
            </a:r>
            <a:r>
              <a:rPr lang="en-US" dirty="0"/>
              <a:t> </a:t>
            </a:r>
            <a:r>
              <a:rPr lang="en-US" baseline="0" dirty="0"/>
              <a:t> If you have an NMCRS representative at the command take this time to mention who they are and provide contact information if available.</a:t>
            </a:r>
            <a:endParaRPr lang="en-US" dirty="0">
              <a:cs typeface="Calibri"/>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14</a:t>
            </a:fld>
            <a:endParaRPr lang="en-US"/>
          </a:p>
        </p:txBody>
      </p:sp>
    </p:spTree>
    <p:extLst>
      <p:ext uri="{BB962C8B-B14F-4D97-AF65-F5344CB8AC3E}">
        <p14:creationId xmlns:p14="http://schemas.microsoft.com/office/powerpoint/2010/main" val="3716725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dirty="0"/>
              <a:t>Use this slide to show Sailors what is </a:t>
            </a:r>
            <a:r>
              <a:rPr lang="en-US" baseline="0" dirty="0"/>
              <a:t>available when they go to the NMCRS website.</a:t>
            </a:r>
            <a:r>
              <a:rPr lang="en-US" dirty="0"/>
              <a:t> </a:t>
            </a:r>
            <a:r>
              <a:rPr lang="en-US" baseline="0" dirty="0"/>
              <a:t> Take this times to mention the services NMCRS has for service members and their families such as: financial counseling, quick loans, etc.</a:t>
            </a:r>
            <a:endParaRPr lang="en-US" dirty="0">
              <a:cs typeface="Calibri"/>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15</a:t>
            </a:fld>
            <a:endParaRPr lang="en-US"/>
          </a:p>
        </p:txBody>
      </p:sp>
    </p:spTree>
    <p:extLst>
      <p:ext uri="{BB962C8B-B14F-4D97-AF65-F5344CB8AC3E}">
        <p14:creationId xmlns:p14="http://schemas.microsoft.com/office/powerpoint/2010/main" val="1754522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pPr marL="0" indent="0">
              <a:buNone/>
            </a:pPr>
            <a:r>
              <a:rPr lang="en-US" dirty="0"/>
              <a:t>Provide a review and summary</a:t>
            </a:r>
            <a:r>
              <a:rPr lang="en-US" baseline="0" dirty="0"/>
              <a:t> of</a:t>
            </a:r>
            <a:r>
              <a:rPr lang="en-US" dirty="0"/>
              <a:t> covered topics.</a:t>
            </a:r>
            <a:r>
              <a:rPr lang="en-US" baseline="0" dirty="0"/>
              <a:t>  Below are questions to ask the class:</a:t>
            </a:r>
            <a:r>
              <a:rPr lang="en-US" dirty="0"/>
              <a:t> </a:t>
            </a:r>
          </a:p>
          <a:p>
            <a:pPr marL="228600" indent="-228600">
              <a:buAutoNum type="arabicPeriod"/>
            </a:pPr>
            <a:endParaRPr lang="en-US" dirty="0"/>
          </a:p>
          <a:p>
            <a:pPr marL="228600" indent="-228600">
              <a:buAutoNum type="arabicPeriod"/>
            </a:pPr>
            <a:r>
              <a:rPr lang="en-US" dirty="0"/>
              <a:t>What</a:t>
            </a:r>
            <a:r>
              <a:rPr lang="en-US" dirty="0">
                <a:ea typeface="Calibri"/>
                <a:cs typeface="Calibri"/>
              </a:rPr>
              <a:t> is the role of an Ombudsman within a command? </a:t>
            </a:r>
            <a:endParaRPr lang="en-US" dirty="0">
              <a:cs typeface="Calibri" panose="020F0502020204030204"/>
            </a:endParaRPr>
          </a:p>
          <a:p>
            <a:pPr marL="228600" indent="-228600">
              <a:buAutoNum type="arabicPeriod"/>
            </a:pPr>
            <a:r>
              <a:rPr lang="en-US" dirty="0">
                <a:ea typeface="Calibri"/>
                <a:cs typeface="Calibri"/>
              </a:rPr>
              <a:t>What are some areas that Fleet and Family Support cover? </a:t>
            </a:r>
          </a:p>
          <a:p>
            <a:pPr marL="228600" indent="-228600">
              <a:buAutoNum type="arabicPeriod"/>
            </a:pPr>
            <a:r>
              <a:rPr lang="en-US" dirty="0">
                <a:ea typeface="Calibri"/>
                <a:cs typeface="Calibri"/>
              </a:rPr>
              <a:t>What type of resources are available on Military OneSource website? </a:t>
            </a:r>
          </a:p>
          <a:p>
            <a:pPr marL="228600" indent="-228600">
              <a:buAutoNum type="arabicPeriod"/>
            </a:pPr>
            <a:r>
              <a:rPr lang="en-US" dirty="0">
                <a:cs typeface="Calibri"/>
              </a:rPr>
              <a:t>What are some services that the Navy Marine Corps Relief Society provide? </a:t>
            </a:r>
          </a:p>
          <a:p>
            <a:endParaRPr lang="en-US" b="1" dirty="0">
              <a:cs typeface="Calibri"/>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16</a:t>
            </a:fld>
            <a:endParaRPr lang="en-US"/>
          </a:p>
        </p:txBody>
      </p:sp>
    </p:spTree>
    <p:extLst>
      <p:ext uri="{BB962C8B-B14F-4D97-AF65-F5344CB8AC3E}">
        <p14:creationId xmlns:p14="http://schemas.microsoft.com/office/powerpoint/2010/main" val="263441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FACILITATOR GUIDE:</a:t>
            </a:r>
            <a:r>
              <a:rPr lang="en-US" b="1" baseline="0" dirty="0">
                <a:cs typeface="Calibri"/>
              </a:rPr>
              <a:t> </a:t>
            </a:r>
          </a:p>
          <a:p>
            <a:r>
              <a:rPr lang="en-US" b="0" baseline="0" dirty="0">
                <a:cs typeface="Calibri"/>
              </a:rPr>
              <a:t>Review </a:t>
            </a:r>
            <a:r>
              <a:rPr lang="en-US" dirty="0">
                <a:cs typeface="Calibri"/>
              </a:rPr>
              <a:t>objectives</a:t>
            </a:r>
            <a:endParaRPr lang="en-US" b="0" dirty="0">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2</a:t>
            </a:fld>
            <a:endParaRPr lang="en-US"/>
          </a:p>
        </p:txBody>
      </p:sp>
    </p:spTree>
    <p:extLst>
      <p:ext uri="{BB962C8B-B14F-4D97-AF65-F5344CB8AC3E}">
        <p14:creationId xmlns:p14="http://schemas.microsoft.com/office/powerpoint/2010/main" val="66868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b="0" dirty="0">
                <a:cs typeface="Calibri"/>
              </a:rPr>
              <a:t>Review references</a:t>
            </a:r>
          </a:p>
        </p:txBody>
      </p:sp>
      <p:sp>
        <p:nvSpPr>
          <p:cNvPr id="4" name="Slide Number Placeholder 3"/>
          <p:cNvSpPr>
            <a:spLocks noGrp="1"/>
          </p:cNvSpPr>
          <p:nvPr>
            <p:ph type="sldNum" sz="quarter" idx="5"/>
          </p:nvPr>
        </p:nvSpPr>
        <p:spPr/>
        <p:txBody>
          <a:bodyPr/>
          <a:lstStyle/>
          <a:p>
            <a:fld id="{D5ACEE01-41AF-2A4D-9C8A-1F63ADF14122}" type="slidenum">
              <a:rPr lang="en-US" smtClean="0"/>
              <a:t>3</a:t>
            </a:fld>
            <a:endParaRPr lang="en-US"/>
          </a:p>
        </p:txBody>
      </p:sp>
    </p:spTree>
    <p:extLst>
      <p:ext uri="{BB962C8B-B14F-4D97-AF65-F5344CB8AC3E}">
        <p14:creationId xmlns:p14="http://schemas.microsoft.com/office/powerpoint/2010/main" val="250359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baseline="0" dirty="0"/>
              <a:t>Mention who the Command OMBUDSMAN is and elaborate on the assistance they provide to the Sailors and families at your command.</a:t>
            </a:r>
            <a:r>
              <a:rPr lang="en-US" dirty="0"/>
              <a:t> </a:t>
            </a:r>
            <a:r>
              <a:rPr lang="en-US" baseline="0" dirty="0"/>
              <a:t> </a:t>
            </a:r>
          </a:p>
          <a:p>
            <a:r>
              <a:rPr lang="en-US" baseline="0" dirty="0"/>
              <a:t>If your OMBUDSMAN assists with the Fleet Readiness Group you can mention that as well.</a:t>
            </a:r>
            <a:endParaRPr lang="en-US" dirty="0">
              <a:cs typeface="Calibri"/>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4</a:t>
            </a:fld>
            <a:endParaRPr lang="en-US"/>
          </a:p>
        </p:txBody>
      </p:sp>
    </p:spTree>
    <p:extLst>
      <p:ext uri="{BB962C8B-B14F-4D97-AF65-F5344CB8AC3E}">
        <p14:creationId xmlns:p14="http://schemas.microsoft.com/office/powerpoint/2010/main" val="36800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dirty="0"/>
              <a:t>None</a:t>
            </a:r>
            <a:endParaRPr lang="en-US" dirty="0">
              <a:cs typeface="Calibri"/>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5</a:t>
            </a:fld>
            <a:endParaRPr lang="en-US"/>
          </a:p>
        </p:txBody>
      </p:sp>
    </p:spTree>
    <p:extLst>
      <p:ext uri="{BB962C8B-B14F-4D97-AF65-F5344CB8AC3E}">
        <p14:creationId xmlns:p14="http://schemas.microsoft.com/office/powerpoint/2010/main" val="4067084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a:t>You do not need to brief every</a:t>
            </a:r>
            <a:r>
              <a:rPr lang="en-US" baseline="0"/>
              <a:t> thing on this slide.</a:t>
            </a:r>
            <a:r>
              <a:rPr lang="en-US"/>
              <a:t> </a:t>
            </a:r>
            <a:r>
              <a:rPr lang="en-US" baseline="0"/>
              <a:t> Hit certain aspects and provide overview of the programs FFSC provides</a:t>
            </a:r>
            <a:r>
              <a:rPr lang="en-US"/>
              <a:t>.</a:t>
            </a:r>
            <a:endParaRPr lang="en-US">
              <a:cs typeface="Calibri"/>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6</a:t>
            </a:fld>
            <a:endParaRPr lang="en-US"/>
          </a:p>
        </p:txBody>
      </p:sp>
    </p:spTree>
    <p:extLst>
      <p:ext uri="{BB962C8B-B14F-4D97-AF65-F5344CB8AC3E}">
        <p14:creationId xmlns:p14="http://schemas.microsoft.com/office/powerpoint/2010/main" val="57496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FACILITATOR GUIDE:</a:t>
            </a:r>
            <a:endParaRPr lang="en-US" dirty="0"/>
          </a:p>
          <a:p>
            <a:pPr>
              <a:defRPr/>
            </a:pPr>
            <a:r>
              <a:rPr lang="en-US" dirty="0"/>
              <a:t>This slide</a:t>
            </a:r>
            <a:r>
              <a:rPr lang="en-US" baseline="0" dirty="0"/>
              <a:t> shows what a Fleet and Family Support Center offers on their website as an example.</a:t>
            </a:r>
            <a:r>
              <a:rPr lang="en-US" dirty="0"/>
              <a:t> </a:t>
            </a:r>
            <a:r>
              <a:rPr lang="en-US" baseline="0" dirty="0"/>
              <a:t> If you have connectivity go to the FFSC webpage for your AOR and show your Sailors.</a:t>
            </a:r>
            <a:r>
              <a:rPr lang="en-US" dirty="0"/>
              <a:t> </a:t>
            </a:r>
            <a:r>
              <a:rPr lang="en-US" baseline="0" dirty="0"/>
              <a:t> If not, use this as an example of what the FFSC website may look like as well as explain what services are offered.  You can also use this time to discuss MWR options and the programs that are available.</a:t>
            </a:r>
            <a:r>
              <a:rPr lang="en-US" dirty="0"/>
              <a:t> </a:t>
            </a:r>
            <a:r>
              <a:rPr lang="en-US" baseline="0" dirty="0"/>
              <a:t> If you’re in an AOR that does not have a major FFSC, explain what your FFSC team offers.</a:t>
            </a:r>
            <a:r>
              <a:rPr lang="en-US" dirty="0"/>
              <a:t> </a:t>
            </a:r>
            <a:r>
              <a:rPr lang="en-US" baseline="0" dirty="0"/>
              <a:t> </a:t>
            </a:r>
          </a:p>
          <a:p>
            <a:pPr>
              <a:defRPr/>
            </a:pPr>
            <a:endParaRPr lang="en-US" baseline="0" dirty="0"/>
          </a:p>
          <a:p>
            <a:pPr>
              <a:defRPr/>
            </a:pPr>
            <a:r>
              <a:rPr lang="en-US" baseline="0" dirty="0"/>
              <a:t>**Remember each FFSC is not the same and may offer different services based on area needs.  Ensure to research this information prior to briefing this slide.</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7</a:t>
            </a:fld>
            <a:endParaRPr lang="en-US"/>
          </a:p>
        </p:txBody>
      </p:sp>
    </p:spTree>
    <p:extLst>
      <p:ext uri="{BB962C8B-B14F-4D97-AF65-F5344CB8AC3E}">
        <p14:creationId xmlns:p14="http://schemas.microsoft.com/office/powerpoint/2010/main" val="3148035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baseline="0" dirty="0"/>
              <a:t>Overview of Military OneSource.</a:t>
            </a:r>
            <a:endParaRPr lang="en-US" dirty="0">
              <a:cs typeface="Calibri"/>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8</a:t>
            </a:fld>
            <a:endParaRPr lang="en-US"/>
          </a:p>
        </p:txBody>
      </p:sp>
    </p:spTree>
    <p:extLst>
      <p:ext uri="{BB962C8B-B14F-4D97-AF65-F5344CB8AC3E}">
        <p14:creationId xmlns:p14="http://schemas.microsoft.com/office/powerpoint/2010/main" val="2285758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dirty="0"/>
              <a:t>This</a:t>
            </a:r>
            <a:r>
              <a:rPr lang="en-US" baseline="0" dirty="0"/>
              <a:t> is the homepage of the Military OneSource website, you can use this to show Sailors what they will see when they go to the page.</a:t>
            </a:r>
            <a:endParaRPr lang="en-US" dirty="0">
              <a:cs typeface="Calibri"/>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9</a:t>
            </a:fld>
            <a:endParaRPr lang="en-US"/>
          </a:p>
        </p:txBody>
      </p:sp>
    </p:spTree>
    <p:extLst>
      <p:ext uri="{BB962C8B-B14F-4D97-AF65-F5344CB8AC3E}">
        <p14:creationId xmlns:p14="http://schemas.microsoft.com/office/powerpoint/2010/main" val="156233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1"/>
            <a:ext cx="7772400" cy="1909763"/>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909609"/>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9487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083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823170"/>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049139"/>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85894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919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565458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9258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95981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40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5629643" cy="1072342"/>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96046"/>
            <a:ext cx="4629150" cy="42650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96044"/>
            <a:ext cx="2949178" cy="42729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4630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5654581" cy="102246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546167"/>
            <a:ext cx="4629150" cy="431488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54104"/>
            <a:ext cx="2949178" cy="43148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1347253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5630834" cy="132556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1013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a:extLst>
              <a:ext uri="{FF2B5EF4-FFF2-40B4-BE49-F238E27FC236}">
                <a16:creationId xmlns:a16="http://schemas.microsoft.com/office/drawing/2014/main" id="{3F194770-F31D-40E0-AD6A-41A03B350203}"/>
              </a:ext>
            </a:extLst>
          </p:cNvPr>
          <p:cNvGrpSpPr/>
          <p:nvPr/>
        </p:nvGrpSpPr>
        <p:grpSpPr>
          <a:xfrm>
            <a:off x="3" y="6023666"/>
            <a:ext cx="6317668" cy="748145"/>
            <a:chOff x="2" y="6023664"/>
            <a:chExt cx="6317668" cy="748145"/>
          </a:xfrm>
        </p:grpSpPr>
        <p:pic>
          <p:nvPicPr>
            <p:cNvPr id="8" name="Picture 7">
              <a:extLst>
                <a:ext uri="{FF2B5EF4-FFF2-40B4-BE49-F238E27FC236}">
                  <a16:creationId xmlns:a16="http://schemas.microsoft.com/office/drawing/2014/main" id="{A2943C0D-B8AE-4D88-8AB2-4A60FC7175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 y="6023664"/>
              <a:ext cx="6317668" cy="748145"/>
            </a:xfrm>
            <a:prstGeom prst="rect">
              <a:avLst/>
            </a:prstGeom>
          </p:spPr>
        </p:pic>
        <p:pic>
          <p:nvPicPr>
            <p:cNvPr id="11" name="Picture 10">
              <a:extLst>
                <a:ext uri="{FF2B5EF4-FFF2-40B4-BE49-F238E27FC236}">
                  <a16:creationId xmlns:a16="http://schemas.microsoft.com/office/drawing/2014/main" id="{4270EBCE-BD75-41BC-888F-338796FEA57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85308" y="6085462"/>
              <a:ext cx="624547" cy="624547"/>
            </a:xfrm>
            <a:prstGeom prst="rect">
              <a:avLst/>
            </a:prstGeom>
          </p:spPr>
        </p:pic>
      </p:grpSp>
      <p:pic>
        <p:nvPicPr>
          <p:cNvPr id="14" name="Picture 13">
            <a:extLst>
              <a:ext uri="{FF2B5EF4-FFF2-40B4-BE49-F238E27FC236}">
                <a16:creationId xmlns:a16="http://schemas.microsoft.com/office/drawing/2014/main" id="{05A7410E-165C-4FEB-8ECB-48D4F677F9C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17674" y="547016"/>
            <a:ext cx="2219496" cy="961782"/>
          </a:xfrm>
          <a:prstGeom prst="rect">
            <a:avLst/>
          </a:prstGeom>
        </p:spPr>
      </p:pic>
    </p:spTree>
    <p:extLst>
      <p:ext uri="{BB962C8B-B14F-4D97-AF65-F5344CB8AC3E}">
        <p14:creationId xmlns:p14="http://schemas.microsoft.com/office/powerpoint/2010/main" val="16830644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sldNum="0" hdr="0" ftr="0" dt="0"/>
  <p:txStyles>
    <p:titleStyle>
      <a:lvl1pPr algn="l" defTabSz="914400" rtl="0" eaLnBrk="1" latinLnBrk="0" hangingPunct="1">
        <a:lnSpc>
          <a:spcPct val="90000"/>
        </a:lnSpc>
        <a:spcBef>
          <a:spcPct val="0"/>
        </a:spcBef>
        <a:buNone/>
        <a:defRPr sz="4000" kern="1200">
          <a:solidFill>
            <a:schemeClr val="bg2"/>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2"/>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2"/>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upport.nmcrs.org/a/homepag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5DBA-878F-4B33-B9D0-02F1D8E5A6E5}"/>
              </a:ext>
            </a:extLst>
          </p:cNvPr>
          <p:cNvSpPr>
            <a:spLocks noGrp="1"/>
          </p:cNvSpPr>
          <p:nvPr>
            <p:ph type="ctrTitle"/>
          </p:nvPr>
        </p:nvSpPr>
        <p:spPr/>
        <p:txBody>
          <a:bodyPr/>
          <a:lstStyle/>
          <a:p>
            <a:r>
              <a:rPr lang="en-US" dirty="0">
                <a:solidFill>
                  <a:schemeClr val="tx2"/>
                </a:solidFill>
              </a:rPr>
              <a:t>First Term Success Workshop</a:t>
            </a:r>
          </a:p>
        </p:txBody>
      </p:sp>
      <p:sp>
        <p:nvSpPr>
          <p:cNvPr id="3" name="Subtitle 2">
            <a:extLst>
              <a:ext uri="{FF2B5EF4-FFF2-40B4-BE49-F238E27FC236}">
                <a16:creationId xmlns:a16="http://schemas.microsoft.com/office/drawing/2014/main" id="{97F9F476-6833-4C5F-A3D2-37BDB2165A9E}"/>
              </a:ext>
            </a:extLst>
          </p:cNvPr>
          <p:cNvSpPr>
            <a:spLocks noGrp="1"/>
          </p:cNvSpPr>
          <p:nvPr>
            <p:ph type="subTitle" idx="1"/>
          </p:nvPr>
        </p:nvSpPr>
        <p:spPr/>
        <p:txBody>
          <a:bodyPr vert="horz" lIns="91440" tIns="45720" rIns="91440" bIns="45720" rtlCol="0" anchor="t">
            <a:normAutofit/>
          </a:bodyPr>
          <a:lstStyle/>
          <a:p>
            <a:r>
              <a:rPr lang="en-US" sz="2800" dirty="0">
                <a:solidFill>
                  <a:schemeClr val="accent3"/>
                </a:solidFill>
                <a:latin typeface="Rockwell"/>
              </a:rPr>
              <a:t>Sailor and Family Support</a:t>
            </a:r>
          </a:p>
        </p:txBody>
      </p:sp>
    </p:spTree>
    <p:extLst>
      <p:ext uri="{BB962C8B-B14F-4D97-AF65-F5344CB8AC3E}">
        <p14:creationId xmlns:p14="http://schemas.microsoft.com/office/powerpoint/2010/main" val="53070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996" y="101892"/>
            <a:ext cx="5630834" cy="1325563"/>
          </a:xfrm>
        </p:spPr>
        <p:txBody>
          <a:bodyPr/>
          <a:lstStyle/>
          <a:p>
            <a:r>
              <a:rPr lang="en-US" dirty="0">
                <a:solidFill>
                  <a:srgbClr val="E8B010"/>
                </a:solidFill>
              </a:rPr>
              <a:t>Military OneSource cont…</a:t>
            </a:r>
            <a:endParaRPr lang="en-US" dirty="0"/>
          </a:p>
        </p:txBody>
      </p:sp>
      <p:pic>
        <p:nvPicPr>
          <p:cNvPr id="3" name="Picture 2"/>
          <p:cNvPicPr>
            <a:picLocks noChangeAspect="1"/>
          </p:cNvPicPr>
          <p:nvPr/>
        </p:nvPicPr>
        <p:blipFill>
          <a:blip r:embed="rId3"/>
          <a:stretch>
            <a:fillRect/>
          </a:stretch>
        </p:blipFill>
        <p:spPr>
          <a:xfrm>
            <a:off x="0" y="1549182"/>
            <a:ext cx="9144000" cy="5308817"/>
          </a:xfrm>
          <a:prstGeom prst="rect">
            <a:avLst/>
          </a:prstGeom>
        </p:spPr>
      </p:pic>
    </p:spTree>
    <p:extLst>
      <p:ext uri="{BB962C8B-B14F-4D97-AF65-F5344CB8AC3E}">
        <p14:creationId xmlns:p14="http://schemas.microsoft.com/office/powerpoint/2010/main" val="3564613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33" y="223619"/>
            <a:ext cx="5630834" cy="1325563"/>
          </a:xfrm>
        </p:spPr>
        <p:txBody>
          <a:bodyPr/>
          <a:lstStyle/>
          <a:p>
            <a:r>
              <a:rPr lang="en-US" dirty="0">
                <a:solidFill>
                  <a:srgbClr val="E8B010"/>
                </a:solidFill>
              </a:rPr>
              <a:t>Military OneSource cont…</a:t>
            </a:r>
            <a:endParaRPr lang="en-US" dirty="0"/>
          </a:p>
        </p:txBody>
      </p:sp>
      <p:pic>
        <p:nvPicPr>
          <p:cNvPr id="4" name="Picture 3"/>
          <p:cNvPicPr>
            <a:picLocks noChangeAspect="1"/>
          </p:cNvPicPr>
          <p:nvPr/>
        </p:nvPicPr>
        <p:blipFill>
          <a:blip r:embed="rId3"/>
          <a:stretch>
            <a:fillRect/>
          </a:stretch>
        </p:blipFill>
        <p:spPr>
          <a:xfrm>
            <a:off x="0" y="1549182"/>
            <a:ext cx="9144000" cy="5308817"/>
          </a:xfrm>
          <a:prstGeom prst="rect">
            <a:avLst/>
          </a:prstGeom>
        </p:spPr>
      </p:pic>
    </p:spTree>
    <p:extLst>
      <p:ext uri="{BB962C8B-B14F-4D97-AF65-F5344CB8AC3E}">
        <p14:creationId xmlns:p14="http://schemas.microsoft.com/office/powerpoint/2010/main" val="1869449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70" y="223620"/>
            <a:ext cx="5630834" cy="1325563"/>
          </a:xfrm>
        </p:spPr>
        <p:txBody>
          <a:bodyPr/>
          <a:lstStyle/>
          <a:p>
            <a:r>
              <a:rPr lang="en-US" dirty="0">
                <a:solidFill>
                  <a:srgbClr val="E8B010"/>
                </a:solidFill>
              </a:rPr>
              <a:t>Military OneSource cont…</a:t>
            </a:r>
            <a:endParaRPr lang="en-US" dirty="0"/>
          </a:p>
        </p:txBody>
      </p:sp>
      <p:pic>
        <p:nvPicPr>
          <p:cNvPr id="3" name="Picture 2"/>
          <p:cNvPicPr>
            <a:picLocks noChangeAspect="1"/>
          </p:cNvPicPr>
          <p:nvPr/>
        </p:nvPicPr>
        <p:blipFill>
          <a:blip r:embed="rId3"/>
          <a:stretch>
            <a:fillRect/>
          </a:stretch>
        </p:blipFill>
        <p:spPr>
          <a:xfrm>
            <a:off x="0" y="1549183"/>
            <a:ext cx="9144000" cy="5308817"/>
          </a:xfrm>
          <a:prstGeom prst="rect">
            <a:avLst/>
          </a:prstGeom>
        </p:spPr>
      </p:pic>
    </p:spTree>
    <p:extLst>
      <p:ext uri="{BB962C8B-B14F-4D97-AF65-F5344CB8AC3E}">
        <p14:creationId xmlns:p14="http://schemas.microsoft.com/office/powerpoint/2010/main" val="3637039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996" y="223620"/>
            <a:ext cx="5630834" cy="1325563"/>
          </a:xfrm>
        </p:spPr>
        <p:txBody>
          <a:bodyPr/>
          <a:lstStyle/>
          <a:p>
            <a:r>
              <a:rPr lang="en-US" dirty="0">
                <a:solidFill>
                  <a:srgbClr val="E8B010"/>
                </a:solidFill>
              </a:rPr>
              <a:t>Military OneSource cont…</a:t>
            </a:r>
            <a:endParaRPr lang="en-US" dirty="0"/>
          </a:p>
        </p:txBody>
      </p:sp>
      <p:pic>
        <p:nvPicPr>
          <p:cNvPr id="4" name="Picture 3"/>
          <p:cNvPicPr>
            <a:picLocks noChangeAspect="1"/>
          </p:cNvPicPr>
          <p:nvPr/>
        </p:nvPicPr>
        <p:blipFill>
          <a:blip r:embed="rId3"/>
          <a:stretch>
            <a:fillRect/>
          </a:stretch>
        </p:blipFill>
        <p:spPr>
          <a:xfrm>
            <a:off x="1" y="1549183"/>
            <a:ext cx="9144000" cy="5308817"/>
          </a:xfrm>
          <a:prstGeom prst="rect">
            <a:avLst/>
          </a:prstGeom>
        </p:spPr>
      </p:pic>
    </p:spTree>
    <p:extLst>
      <p:ext uri="{BB962C8B-B14F-4D97-AF65-F5344CB8AC3E}">
        <p14:creationId xmlns:p14="http://schemas.microsoft.com/office/powerpoint/2010/main" val="2052978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24" y="254292"/>
            <a:ext cx="5630834" cy="1325563"/>
          </a:xfrm>
        </p:spPr>
        <p:txBody>
          <a:bodyPr>
            <a:normAutofit/>
          </a:bodyPr>
          <a:lstStyle/>
          <a:p>
            <a:r>
              <a:rPr lang="en-US" dirty="0">
                <a:solidFill>
                  <a:schemeClr val="tx2"/>
                </a:solidFill>
              </a:rPr>
              <a:t>Navy-Marine Corps Relief Society</a:t>
            </a:r>
          </a:p>
        </p:txBody>
      </p:sp>
      <p:sp>
        <p:nvSpPr>
          <p:cNvPr id="3" name="Content Placeholder 2"/>
          <p:cNvSpPr>
            <a:spLocks noGrp="1"/>
          </p:cNvSpPr>
          <p:nvPr>
            <p:ph idx="1"/>
          </p:nvPr>
        </p:nvSpPr>
        <p:spPr>
          <a:xfrm>
            <a:off x="393124" y="1714789"/>
            <a:ext cx="8349094" cy="4101350"/>
          </a:xfrm>
        </p:spPr>
        <p:txBody>
          <a:bodyPr>
            <a:normAutofit fontScale="92500" lnSpcReduction="20000"/>
          </a:bodyPr>
          <a:lstStyle/>
          <a:p>
            <a:r>
              <a:rPr lang="en-US" dirty="0"/>
              <a:t>Navy-Marine Corps Relief Society provides several programs and services to assist active duty and retired Sailors, Marines and their families in financial need.</a:t>
            </a:r>
          </a:p>
          <a:p>
            <a:endParaRPr lang="en-US" dirty="0"/>
          </a:p>
          <a:p>
            <a:r>
              <a:rPr lang="en-US" dirty="0"/>
              <a:t>The mission of Navy-Marine Corps Relief Society is to provide, in partnership with the Navy and Marine Corps, financial, educational, and other assistance to members of the Naval Services of the United States, eligible family members, and survivors when in need; and to receive and manage funds to administer these programs.</a:t>
            </a:r>
          </a:p>
        </p:txBody>
      </p:sp>
    </p:spTree>
    <p:extLst>
      <p:ext uri="{BB962C8B-B14F-4D97-AF65-F5344CB8AC3E}">
        <p14:creationId xmlns:p14="http://schemas.microsoft.com/office/powerpoint/2010/main" val="385353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69" y="115746"/>
            <a:ext cx="5630834" cy="1325563"/>
          </a:xfrm>
        </p:spPr>
        <p:txBody>
          <a:bodyPr>
            <a:normAutofit/>
          </a:bodyPr>
          <a:lstStyle/>
          <a:p>
            <a:r>
              <a:rPr lang="en-US" dirty="0">
                <a:solidFill>
                  <a:schemeClr val="tx2"/>
                </a:solidFill>
              </a:rPr>
              <a:t>Navy-Marine Corps Relief Society cont…</a:t>
            </a:r>
          </a:p>
        </p:txBody>
      </p:sp>
      <p:pic>
        <p:nvPicPr>
          <p:cNvPr id="3" name="Picture 2"/>
          <p:cNvPicPr>
            <a:picLocks noChangeAspect="1"/>
          </p:cNvPicPr>
          <p:nvPr/>
        </p:nvPicPr>
        <p:blipFill>
          <a:blip r:embed="rId3"/>
          <a:stretch>
            <a:fillRect/>
          </a:stretch>
        </p:blipFill>
        <p:spPr>
          <a:xfrm>
            <a:off x="1" y="1549183"/>
            <a:ext cx="9144000" cy="5308817"/>
          </a:xfrm>
          <a:prstGeom prst="rect">
            <a:avLst/>
          </a:prstGeom>
        </p:spPr>
      </p:pic>
    </p:spTree>
    <p:extLst>
      <p:ext uri="{BB962C8B-B14F-4D97-AF65-F5344CB8AC3E}">
        <p14:creationId xmlns:p14="http://schemas.microsoft.com/office/powerpoint/2010/main" val="2567172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23" y="268146"/>
            <a:ext cx="5630834" cy="1325563"/>
          </a:xfrm>
        </p:spPr>
        <p:txBody>
          <a:bodyPr/>
          <a:lstStyle/>
          <a:p>
            <a:r>
              <a:rPr lang="en-US" dirty="0">
                <a:solidFill>
                  <a:schemeClr val="tx2"/>
                </a:solidFill>
              </a:rPr>
              <a:t>Review and Summary</a:t>
            </a:r>
          </a:p>
        </p:txBody>
      </p:sp>
      <p:sp>
        <p:nvSpPr>
          <p:cNvPr id="3" name="Content Placeholder 2"/>
          <p:cNvSpPr>
            <a:spLocks noGrp="1"/>
          </p:cNvSpPr>
          <p:nvPr>
            <p:ph idx="1"/>
          </p:nvPr>
        </p:nvSpPr>
        <p:spPr>
          <a:xfrm>
            <a:off x="490105" y="1860263"/>
            <a:ext cx="8341851" cy="3935095"/>
          </a:xfrm>
        </p:spPr>
        <p:txBody>
          <a:bodyPr>
            <a:normAutofit lnSpcReduction="10000"/>
          </a:bodyPr>
          <a:lstStyle/>
          <a:p>
            <a:r>
              <a:rPr lang="en-US" dirty="0"/>
              <a:t>OMBUDSMAN</a:t>
            </a:r>
          </a:p>
          <a:p>
            <a:r>
              <a:rPr lang="en-US" dirty="0"/>
              <a:t>Military Fleet and Family Support Centers</a:t>
            </a:r>
          </a:p>
          <a:p>
            <a:r>
              <a:rPr lang="en-US" dirty="0"/>
              <a:t>Military OneSource</a:t>
            </a:r>
          </a:p>
          <a:p>
            <a:r>
              <a:rPr lang="en-US" dirty="0"/>
              <a:t>Navy-Marine Corps Relief Society</a:t>
            </a:r>
          </a:p>
          <a:p>
            <a:pPr marL="0" indent="0">
              <a:buNone/>
            </a:pPr>
            <a:endParaRPr lang="en-US" dirty="0"/>
          </a:p>
          <a:p>
            <a:endParaRPr lang="en-US" dirty="0"/>
          </a:p>
          <a:p>
            <a:endParaRPr lang="en-US" dirty="0"/>
          </a:p>
          <a:p>
            <a:pPr marL="0" indent="0" algn="ctr">
              <a:buNone/>
            </a:pPr>
            <a:r>
              <a:rPr lang="en-US" b="1" dirty="0">
                <a:solidFill>
                  <a:schemeClr val="tx1"/>
                </a:solidFill>
              </a:rPr>
              <a:t>Questions?</a:t>
            </a:r>
          </a:p>
        </p:txBody>
      </p:sp>
    </p:spTree>
    <p:extLst>
      <p:ext uri="{BB962C8B-B14F-4D97-AF65-F5344CB8AC3E}">
        <p14:creationId xmlns:p14="http://schemas.microsoft.com/office/powerpoint/2010/main" val="109607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687" y="309710"/>
            <a:ext cx="5630834" cy="1325563"/>
          </a:xfrm>
        </p:spPr>
        <p:txBody>
          <a:bodyPr/>
          <a:lstStyle/>
          <a:p>
            <a:r>
              <a:rPr lang="en-US" dirty="0">
                <a:solidFill>
                  <a:schemeClr val="tx2"/>
                </a:solidFill>
              </a:rPr>
              <a:t>Enabling Objectives</a:t>
            </a:r>
          </a:p>
        </p:txBody>
      </p:sp>
      <p:sp>
        <p:nvSpPr>
          <p:cNvPr id="3" name="Content Placeholder 2"/>
          <p:cNvSpPr>
            <a:spLocks noGrp="1"/>
          </p:cNvSpPr>
          <p:nvPr>
            <p:ph idx="1"/>
          </p:nvPr>
        </p:nvSpPr>
        <p:spPr>
          <a:xfrm>
            <a:off x="434687" y="1825625"/>
            <a:ext cx="7886700" cy="4101350"/>
          </a:xfrm>
        </p:spPr>
        <p:txBody>
          <a:bodyPr>
            <a:normAutofit/>
          </a:bodyPr>
          <a:lstStyle/>
          <a:p>
            <a:r>
              <a:rPr lang="en-US" dirty="0"/>
              <a:t>IDENTIFY U.S. Navy programs that support you as the Sailor and your families.</a:t>
            </a:r>
          </a:p>
          <a:p>
            <a:r>
              <a:rPr lang="en-US" dirty="0"/>
              <a:t>IDENTIFY Benefits and resources offered to Sailors and their families.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6948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46" y="225742"/>
            <a:ext cx="5630834" cy="1325563"/>
          </a:xfrm>
        </p:spPr>
        <p:txBody>
          <a:bodyPr/>
          <a:lstStyle/>
          <a:p>
            <a:r>
              <a:rPr lang="en-US" dirty="0">
                <a:solidFill>
                  <a:schemeClr val="tx2"/>
                </a:solidFill>
              </a:rPr>
              <a:t>References</a:t>
            </a:r>
          </a:p>
        </p:txBody>
      </p:sp>
      <p:sp>
        <p:nvSpPr>
          <p:cNvPr id="3" name="Content Placeholder 2"/>
          <p:cNvSpPr>
            <a:spLocks noGrp="1"/>
          </p:cNvSpPr>
          <p:nvPr>
            <p:ph idx="1"/>
          </p:nvPr>
        </p:nvSpPr>
        <p:spPr>
          <a:xfrm>
            <a:off x="482345" y="1814541"/>
            <a:ext cx="8536963" cy="4375670"/>
          </a:xfrm>
        </p:spPr>
        <p:txBody>
          <a:bodyPr vert="horz" lIns="91440" tIns="45720" rIns="91440" bIns="45720" rtlCol="0" anchor="t">
            <a:normAutofit/>
          </a:bodyPr>
          <a:lstStyle/>
          <a:p>
            <a:r>
              <a:rPr lang="en-US" sz="2400" dirty="0">
                <a:latin typeface="Rockwell"/>
              </a:rPr>
              <a:t>OPNAVINST 1750.1 (series)- Navy Family Ombudsman Program</a:t>
            </a:r>
          </a:p>
          <a:p>
            <a:r>
              <a:rPr lang="en-US" sz="2400" dirty="0"/>
              <a:t>Fleet and Family Support- https://www.mynavyhr.navy.mil/Support-Services/Culture-Resilience/Family-Readiness/Fleet-Family-Support/</a:t>
            </a:r>
          </a:p>
          <a:p>
            <a:r>
              <a:rPr lang="en-US" sz="2400" dirty="0"/>
              <a:t>Military OneSource- https://www.militaryonesource.mil/</a:t>
            </a:r>
            <a:endParaRPr lang="en-US" sz="2400" dirty="0">
              <a:hlinkClick r:id="rId3"/>
            </a:endParaRPr>
          </a:p>
          <a:p>
            <a:r>
              <a:rPr lang="en-US" sz="2400" dirty="0"/>
              <a:t>Navy and Marine Corps Relief Society-https://www.nmcrs.org/</a:t>
            </a:r>
          </a:p>
        </p:txBody>
      </p:sp>
    </p:spTree>
    <p:extLst>
      <p:ext uri="{BB962C8B-B14F-4D97-AF65-F5344CB8AC3E}">
        <p14:creationId xmlns:p14="http://schemas.microsoft.com/office/powerpoint/2010/main" val="2693188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OMBUDSMAN</a:t>
            </a:r>
          </a:p>
        </p:txBody>
      </p:sp>
      <p:sp>
        <p:nvSpPr>
          <p:cNvPr id="3" name="Content Placeholder 2"/>
          <p:cNvSpPr>
            <a:spLocks noGrp="1"/>
          </p:cNvSpPr>
          <p:nvPr>
            <p:ph idx="1"/>
          </p:nvPr>
        </p:nvSpPr>
        <p:spPr/>
        <p:txBody>
          <a:bodyPr>
            <a:normAutofit/>
          </a:bodyPr>
          <a:lstStyle/>
          <a:p>
            <a:r>
              <a:rPr lang="en-US" dirty="0"/>
              <a:t>Ombudsman are Navy Spouse volunteers, appointed by the Commanding Officer and serve two important roles:</a:t>
            </a:r>
          </a:p>
          <a:p>
            <a:pPr lvl="1"/>
            <a:r>
              <a:rPr lang="en-US" dirty="0"/>
              <a:t>Serve as the communication link between the Commanding Officer and families of Sailors within the command.</a:t>
            </a:r>
          </a:p>
          <a:p>
            <a:pPr lvl="1"/>
            <a:r>
              <a:rPr lang="en-US" dirty="0"/>
              <a:t>Serve as a trained referral source for regarding command information and sources available the command’s families.</a:t>
            </a:r>
          </a:p>
        </p:txBody>
      </p:sp>
    </p:spTree>
    <p:extLst>
      <p:ext uri="{BB962C8B-B14F-4D97-AF65-F5344CB8AC3E}">
        <p14:creationId xmlns:p14="http://schemas.microsoft.com/office/powerpoint/2010/main" val="573875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960" y="365128"/>
            <a:ext cx="5630834" cy="1325563"/>
          </a:xfrm>
        </p:spPr>
        <p:txBody>
          <a:bodyPr>
            <a:normAutofit/>
          </a:bodyPr>
          <a:lstStyle/>
          <a:p>
            <a:r>
              <a:rPr lang="en-US" dirty="0">
                <a:solidFill>
                  <a:schemeClr val="tx2"/>
                </a:solidFill>
              </a:rPr>
              <a:t>Fleet and Family Support Centers</a:t>
            </a:r>
          </a:p>
        </p:txBody>
      </p:sp>
      <p:sp>
        <p:nvSpPr>
          <p:cNvPr id="3" name="Content Placeholder 2"/>
          <p:cNvSpPr>
            <a:spLocks noGrp="1"/>
          </p:cNvSpPr>
          <p:nvPr>
            <p:ph idx="1"/>
          </p:nvPr>
        </p:nvSpPr>
        <p:spPr>
          <a:xfrm>
            <a:off x="503960" y="1825625"/>
            <a:ext cx="7886700" cy="4101350"/>
          </a:xfrm>
        </p:spPr>
        <p:txBody>
          <a:bodyPr vert="horz" lIns="91440" tIns="45720" rIns="91440" bIns="45720" rtlCol="0" anchor="t">
            <a:normAutofit/>
          </a:bodyPr>
          <a:lstStyle/>
          <a:p>
            <a:pPr lvl="0"/>
            <a:r>
              <a:rPr lang="en-US" dirty="0">
                <a:solidFill>
                  <a:srgbClr val="FFFEF9"/>
                </a:solidFill>
                <a:latin typeface="Rockwell"/>
              </a:rPr>
              <a:t>“</a:t>
            </a:r>
            <a:r>
              <a:rPr lang="en-US" dirty="0">
                <a:latin typeface="Rockwell"/>
              </a:rPr>
              <a:t>The primary mission of the Fleet and Family Support Program (FFSP) is to support Navy leadership in achieving maximum mission readiness.”</a:t>
            </a:r>
          </a:p>
          <a:p>
            <a:pPr lvl="0"/>
            <a:endParaRPr lang="en-US" dirty="0">
              <a:latin typeface="Rockwell"/>
            </a:endParaRPr>
          </a:p>
          <a:p>
            <a:pPr lvl="0"/>
            <a:r>
              <a:rPr lang="en-US" dirty="0">
                <a:latin typeface="Rockwell"/>
              </a:rPr>
              <a:t>Commands, Sailors and their family members have access to a wide range of programs, focused on adaptation to the special demands of military careers and military family life.</a:t>
            </a:r>
            <a:endParaRPr lang="en-US" dirty="0">
              <a:solidFill>
                <a:schemeClr val="accent5">
                  <a:lumMod val="60000"/>
                  <a:lumOff val="40000"/>
                </a:schemeClr>
              </a:solidFill>
              <a:latin typeface="Rockwell"/>
            </a:endParaRPr>
          </a:p>
        </p:txBody>
      </p:sp>
    </p:spTree>
    <p:extLst>
      <p:ext uri="{BB962C8B-B14F-4D97-AF65-F5344CB8AC3E}">
        <p14:creationId xmlns:p14="http://schemas.microsoft.com/office/powerpoint/2010/main" val="156722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415" y="141826"/>
            <a:ext cx="5630834" cy="1325563"/>
          </a:xfrm>
        </p:spPr>
        <p:txBody>
          <a:bodyPr>
            <a:normAutofit/>
          </a:bodyPr>
          <a:lstStyle/>
          <a:p>
            <a:r>
              <a:rPr lang="en-US" dirty="0">
                <a:solidFill>
                  <a:schemeClr val="tx2"/>
                </a:solidFill>
              </a:rPr>
              <a:t>Fleet and Family Support Centers</a:t>
            </a:r>
          </a:p>
        </p:txBody>
      </p:sp>
      <p:sp>
        <p:nvSpPr>
          <p:cNvPr id="3" name="Content Placeholder 2"/>
          <p:cNvSpPr>
            <a:spLocks noGrp="1"/>
          </p:cNvSpPr>
          <p:nvPr>
            <p:ph idx="1"/>
          </p:nvPr>
        </p:nvSpPr>
        <p:spPr>
          <a:xfrm>
            <a:off x="228193" y="1592080"/>
            <a:ext cx="4551625" cy="3894320"/>
          </a:xfrm>
        </p:spPr>
        <p:txBody>
          <a:bodyPr vert="horz" lIns="91440" tIns="45720" rIns="91440" bIns="45720" rtlCol="0" anchor="t">
            <a:noAutofit/>
          </a:bodyPr>
          <a:lstStyle/>
          <a:p>
            <a:pPr fontAlgn="base"/>
            <a:r>
              <a:rPr lang="en-US" sz="1400" b="1" dirty="0">
                <a:solidFill>
                  <a:schemeClr val="tx1"/>
                </a:solidFill>
                <a:latin typeface="Rockwell"/>
              </a:rPr>
              <a:t>Fleet and Family Support</a:t>
            </a:r>
          </a:p>
          <a:p>
            <a:pPr lvl="1" fontAlgn="base"/>
            <a:r>
              <a:rPr lang="en-US" sz="1400" dirty="0">
                <a:latin typeface="Rockwell"/>
              </a:rPr>
              <a:t>Family Advocacy Program (FAP)	</a:t>
            </a:r>
          </a:p>
          <a:p>
            <a:pPr lvl="1" fontAlgn="base"/>
            <a:r>
              <a:rPr lang="en-US" sz="1400" dirty="0">
                <a:latin typeface="Rockwell"/>
              </a:rPr>
              <a:t>Sexual Assault Prevention and Response (SAPR)</a:t>
            </a:r>
          </a:p>
          <a:p>
            <a:pPr lvl="1" fontAlgn="base"/>
            <a:r>
              <a:rPr lang="en-US" sz="1400" dirty="0">
                <a:latin typeface="Rockwell"/>
              </a:rPr>
              <a:t>Personal Financial Management Program</a:t>
            </a:r>
          </a:p>
          <a:p>
            <a:pPr lvl="1" fontAlgn="base"/>
            <a:r>
              <a:rPr lang="en-US" sz="1400" dirty="0">
                <a:latin typeface="Rockwell"/>
              </a:rPr>
              <a:t>Relocation Assistance</a:t>
            </a:r>
          </a:p>
          <a:p>
            <a:pPr lvl="1" fontAlgn="base"/>
            <a:r>
              <a:rPr lang="en-US" sz="1400" dirty="0">
                <a:latin typeface="Rockwell"/>
              </a:rPr>
              <a:t>Deployment Support</a:t>
            </a:r>
          </a:p>
          <a:p>
            <a:pPr lvl="1" fontAlgn="base"/>
            <a:r>
              <a:rPr lang="en-US" sz="1400" dirty="0">
                <a:latin typeface="Rockwell"/>
              </a:rPr>
              <a:t>Spouse Education and Career Opportunities (SECO)</a:t>
            </a:r>
          </a:p>
          <a:p>
            <a:pPr lvl="1" fontAlgn="base"/>
            <a:r>
              <a:rPr lang="en-US" sz="1400" dirty="0">
                <a:latin typeface="Rockwell"/>
              </a:rPr>
              <a:t>Non-Medical Individual and Family Counseling</a:t>
            </a:r>
          </a:p>
          <a:p>
            <a:pPr lvl="1" fontAlgn="base"/>
            <a:r>
              <a:rPr lang="en-US" sz="1400" dirty="0">
                <a:latin typeface="Rockwell"/>
              </a:rPr>
              <a:t>New Parent Support</a:t>
            </a:r>
          </a:p>
          <a:p>
            <a:pPr fontAlgn="base"/>
            <a:r>
              <a:rPr lang="en-US" sz="1400" b="1" dirty="0">
                <a:solidFill>
                  <a:schemeClr val="tx1"/>
                </a:solidFill>
                <a:latin typeface="Rockwell"/>
              </a:rPr>
              <a:t>Command Personal and Family Readiness</a:t>
            </a:r>
          </a:p>
          <a:p>
            <a:pPr lvl="1" fontAlgn="base"/>
            <a:r>
              <a:rPr lang="en-US" sz="1400" dirty="0">
                <a:latin typeface="Rockwell"/>
              </a:rPr>
              <a:t>Command Sponsor and Indoctrination</a:t>
            </a:r>
          </a:p>
          <a:p>
            <a:pPr lvl="1" fontAlgn="base"/>
            <a:r>
              <a:rPr lang="en-US" sz="1400" dirty="0">
                <a:latin typeface="Rockwell"/>
              </a:rPr>
              <a:t>Personal and Family Readiness (PFR) Support for IAs and their Families</a:t>
            </a:r>
          </a:p>
          <a:p>
            <a:pPr lvl="1" fontAlgn="base"/>
            <a:r>
              <a:rPr lang="en-US" sz="1400" dirty="0">
                <a:latin typeface="Rockwell"/>
              </a:rPr>
              <a:t>Family Care Plan (FCP)</a:t>
            </a:r>
          </a:p>
          <a:p>
            <a:pPr lvl="1" fontAlgn="base"/>
            <a:r>
              <a:rPr lang="en-US" sz="1400" dirty="0">
                <a:latin typeface="Rockwell"/>
              </a:rPr>
              <a:t>Family Readiness Groups (FRGs)</a:t>
            </a:r>
          </a:p>
          <a:p>
            <a:endParaRPr lang="en-US" dirty="0"/>
          </a:p>
        </p:txBody>
      </p:sp>
      <p:sp>
        <p:nvSpPr>
          <p:cNvPr id="4" name="Rectangle 3"/>
          <p:cNvSpPr/>
          <p:nvPr/>
        </p:nvSpPr>
        <p:spPr>
          <a:xfrm>
            <a:off x="4779818" y="1592080"/>
            <a:ext cx="3796146" cy="2738185"/>
          </a:xfrm>
          <a:prstGeom prst="rect">
            <a:avLst/>
          </a:prstGeom>
        </p:spPr>
        <p:txBody>
          <a:bodyPr wrap="square">
            <a:spAutoFit/>
          </a:bodyPr>
          <a:lstStyle/>
          <a:p>
            <a:pPr marL="171450" lvl="0" indent="-171450" defTabSz="914400" fontAlgn="base">
              <a:lnSpc>
                <a:spcPct val="90000"/>
              </a:lnSpc>
              <a:spcBef>
                <a:spcPts val="1000"/>
              </a:spcBef>
              <a:buClr>
                <a:srgbClr val="E8B010"/>
              </a:buClr>
              <a:buFont typeface="Wingdings" panose="05000000000000000000" pitchFamily="2" charset="2"/>
              <a:buChar char="§"/>
            </a:pPr>
            <a:r>
              <a:rPr lang="en-US" sz="1400" b="1" dirty="0">
                <a:solidFill>
                  <a:srgbClr val="E8B010"/>
                </a:solidFill>
                <a:latin typeface="Rockwell"/>
              </a:rPr>
              <a:t>Personal and Family Readiness Support</a:t>
            </a:r>
          </a:p>
          <a:p>
            <a:pPr marL="685800" lvl="1" indent="-228600" defTabSz="914400" fontAlgn="base">
              <a:lnSpc>
                <a:spcPct val="90000"/>
              </a:lnSpc>
              <a:spcBef>
                <a:spcPts val="500"/>
              </a:spcBef>
              <a:buFont typeface="Wingdings" panose="05000000000000000000" pitchFamily="2" charset="2"/>
              <a:buChar char="§"/>
            </a:pPr>
            <a:r>
              <a:rPr lang="en-US" sz="1400" dirty="0">
                <a:solidFill>
                  <a:srgbClr val="FFFEF9"/>
                </a:solidFill>
                <a:latin typeface="Rockwell"/>
              </a:rPr>
              <a:t>Transitional Compensation for Abused Dependents (TCAD) Program</a:t>
            </a:r>
          </a:p>
          <a:p>
            <a:pPr marL="228600" lvl="0" indent="-228600" defTabSz="914400" fontAlgn="base">
              <a:lnSpc>
                <a:spcPct val="90000"/>
              </a:lnSpc>
              <a:spcBef>
                <a:spcPts val="1000"/>
              </a:spcBef>
              <a:buFont typeface="Wingdings" panose="05000000000000000000" pitchFamily="2" charset="2"/>
              <a:buChar char="§"/>
            </a:pPr>
            <a:r>
              <a:rPr lang="en-US" sz="1400" b="1" dirty="0">
                <a:solidFill>
                  <a:srgbClr val="E8B010"/>
                </a:solidFill>
                <a:latin typeface="Rockwell"/>
              </a:rPr>
              <a:t>Wellness and Prevention</a:t>
            </a:r>
          </a:p>
          <a:p>
            <a:pPr marL="685800" lvl="1" indent="-228600" defTabSz="914400" fontAlgn="base">
              <a:lnSpc>
                <a:spcPct val="90000"/>
              </a:lnSpc>
              <a:spcBef>
                <a:spcPts val="500"/>
              </a:spcBef>
              <a:buFont typeface="Wingdings" panose="05000000000000000000" pitchFamily="2" charset="2"/>
              <a:buChar char="§"/>
            </a:pPr>
            <a:r>
              <a:rPr lang="en-US" sz="1400" dirty="0">
                <a:solidFill>
                  <a:srgbClr val="FFFEF9"/>
                </a:solidFill>
                <a:latin typeface="Rockwell"/>
              </a:rPr>
              <a:t>Deployment Health Assessment (DHA)</a:t>
            </a:r>
          </a:p>
          <a:p>
            <a:pPr marL="228600" lvl="0" indent="-228600" defTabSz="914400" fontAlgn="base">
              <a:lnSpc>
                <a:spcPct val="90000"/>
              </a:lnSpc>
              <a:spcBef>
                <a:spcPts val="1000"/>
              </a:spcBef>
              <a:buClr>
                <a:srgbClr val="E8B010"/>
              </a:buClr>
              <a:buFont typeface="Wingdings" panose="05000000000000000000" pitchFamily="2" charset="2"/>
              <a:buChar char="§"/>
            </a:pPr>
            <a:r>
              <a:rPr lang="en-US" sz="1400" dirty="0">
                <a:solidFill>
                  <a:srgbClr val="FFFEF9"/>
                </a:solidFill>
                <a:latin typeface="Rockwell"/>
              </a:rPr>
              <a:t> </a:t>
            </a:r>
            <a:r>
              <a:rPr lang="en-US" sz="1400" b="1" dirty="0">
                <a:solidFill>
                  <a:srgbClr val="E8B010"/>
                </a:solidFill>
                <a:latin typeface="Rockwell"/>
              </a:rPr>
              <a:t>Retired Activities</a:t>
            </a:r>
          </a:p>
          <a:p>
            <a:pPr marL="685800" lvl="1" indent="-228600" defTabSz="914400" fontAlgn="base">
              <a:lnSpc>
                <a:spcPct val="90000"/>
              </a:lnSpc>
              <a:spcBef>
                <a:spcPts val="500"/>
              </a:spcBef>
              <a:buFont typeface="Wingdings" panose="05000000000000000000" pitchFamily="2" charset="2"/>
              <a:buChar char="§"/>
            </a:pPr>
            <a:r>
              <a:rPr lang="en-US" sz="1400" dirty="0">
                <a:solidFill>
                  <a:srgbClr val="FFFEF9"/>
                </a:solidFill>
                <a:latin typeface="Rockwell"/>
              </a:rPr>
              <a:t>Retired Activities</a:t>
            </a:r>
          </a:p>
          <a:p>
            <a:pPr marL="685800" lvl="1" indent="-228600" defTabSz="914400" fontAlgn="base">
              <a:lnSpc>
                <a:spcPct val="90000"/>
              </a:lnSpc>
              <a:spcBef>
                <a:spcPts val="500"/>
              </a:spcBef>
              <a:buFont typeface="Wingdings" panose="05000000000000000000" pitchFamily="2" charset="2"/>
              <a:buChar char="§"/>
            </a:pPr>
            <a:r>
              <a:rPr lang="en-US" sz="1400" dirty="0">
                <a:solidFill>
                  <a:srgbClr val="FFFEF9"/>
                </a:solidFill>
                <a:latin typeface="Rockwell"/>
              </a:rPr>
              <a:t>SECNAV Retiree Council</a:t>
            </a:r>
          </a:p>
        </p:txBody>
      </p:sp>
    </p:spTree>
    <p:extLst>
      <p:ext uri="{BB962C8B-B14F-4D97-AF65-F5344CB8AC3E}">
        <p14:creationId xmlns:p14="http://schemas.microsoft.com/office/powerpoint/2010/main" val="424887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141" y="129601"/>
            <a:ext cx="5630834" cy="1325563"/>
          </a:xfrm>
        </p:spPr>
        <p:txBody>
          <a:bodyPr>
            <a:normAutofit fontScale="90000"/>
          </a:bodyPr>
          <a:lstStyle/>
          <a:p>
            <a:r>
              <a:rPr lang="en-US" dirty="0">
                <a:solidFill>
                  <a:srgbClr val="FFC000"/>
                </a:solidFill>
              </a:rPr>
              <a:t>Fleet and Family Support Centers cont…</a:t>
            </a:r>
          </a:p>
        </p:txBody>
      </p:sp>
      <p:pic>
        <p:nvPicPr>
          <p:cNvPr id="5" name="Picture 4"/>
          <p:cNvPicPr>
            <a:picLocks noChangeAspect="1"/>
          </p:cNvPicPr>
          <p:nvPr/>
        </p:nvPicPr>
        <p:blipFill>
          <a:blip r:embed="rId3"/>
          <a:stretch>
            <a:fillRect/>
          </a:stretch>
        </p:blipFill>
        <p:spPr>
          <a:xfrm>
            <a:off x="0" y="1613646"/>
            <a:ext cx="9144000" cy="5244353"/>
          </a:xfrm>
          <a:prstGeom prst="rect">
            <a:avLst/>
          </a:prstGeom>
        </p:spPr>
      </p:pic>
    </p:spTree>
    <p:extLst>
      <p:ext uri="{BB962C8B-B14F-4D97-AF65-F5344CB8AC3E}">
        <p14:creationId xmlns:p14="http://schemas.microsoft.com/office/powerpoint/2010/main" val="2568661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322" y="225742"/>
            <a:ext cx="5630834" cy="1325563"/>
          </a:xfrm>
        </p:spPr>
        <p:txBody>
          <a:bodyPr/>
          <a:lstStyle/>
          <a:p>
            <a:r>
              <a:rPr lang="en-US" dirty="0">
                <a:solidFill>
                  <a:srgbClr val="E8B010"/>
                </a:solidFill>
              </a:rPr>
              <a:t>Military OneSource</a:t>
            </a:r>
            <a:endParaRPr lang="en-US" dirty="0"/>
          </a:p>
        </p:txBody>
      </p:sp>
      <p:sp>
        <p:nvSpPr>
          <p:cNvPr id="3" name="Content Placeholder 2"/>
          <p:cNvSpPr>
            <a:spLocks noGrp="1"/>
          </p:cNvSpPr>
          <p:nvPr>
            <p:ph idx="1"/>
          </p:nvPr>
        </p:nvSpPr>
        <p:spPr>
          <a:xfrm>
            <a:off x="290322" y="1551305"/>
            <a:ext cx="8225028" cy="4375670"/>
          </a:xfrm>
        </p:spPr>
        <p:txBody>
          <a:bodyPr>
            <a:normAutofit/>
          </a:bodyPr>
          <a:lstStyle/>
          <a:p>
            <a:r>
              <a:rPr lang="en-US" dirty="0"/>
              <a:t>From the Department of Defense is your 24/7 gateway to trusted information, resources and confidential help. When life happens, it’s your “first line of support” — giving service members and military families tools to stay well and thrive. </a:t>
            </a:r>
          </a:p>
          <a:p>
            <a:endParaRPr lang="en-US" dirty="0"/>
          </a:p>
          <a:p>
            <a:r>
              <a:rPr lang="en-US" dirty="0"/>
              <a:t>This website includes resources for PCS, Personal Property Moves, Self-care, Stress &amp; Mental Health Support, etc.</a:t>
            </a:r>
          </a:p>
          <a:p>
            <a:endParaRPr lang="en-US" dirty="0"/>
          </a:p>
        </p:txBody>
      </p:sp>
    </p:spTree>
    <p:extLst>
      <p:ext uri="{BB962C8B-B14F-4D97-AF65-F5344CB8AC3E}">
        <p14:creationId xmlns:p14="http://schemas.microsoft.com/office/powerpoint/2010/main" val="1627507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87" y="223619"/>
            <a:ext cx="5630834" cy="1325563"/>
          </a:xfrm>
        </p:spPr>
        <p:txBody>
          <a:bodyPr/>
          <a:lstStyle/>
          <a:p>
            <a:r>
              <a:rPr lang="en-US" dirty="0">
                <a:solidFill>
                  <a:srgbClr val="E8B010"/>
                </a:solidFill>
              </a:rPr>
              <a:t>Military OneSource cont…</a:t>
            </a:r>
            <a:endParaRPr lang="en-US" dirty="0"/>
          </a:p>
        </p:txBody>
      </p:sp>
      <p:pic>
        <p:nvPicPr>
          <p:cNvPr id="5" name="Picture 4"/>
          <p:cNvPicPr>
            <a:picLocks noChangeAspect="1"/>
          </p:cNvPicPr>
          <p:nvPr/>
        </p:nvPicPr>
        <p:blipFill>
          <a:blip r:embed="rId3"/>
          <a:stretch>
            <a:fillRect/>
          </a:stretch>
        </p:blipFill>
        <p:spPr>
          <a:xfrm>
            <a:off x="0" y="1549182"/>
            <a:ext cx="9144000" cy="5308817"/>
          </a:xfrm>
          <a:prstGeom prst="rect">
            <a:avLst/>
          </a:prstGeom>
        </p:spPr>
      </p:pic>
    </p:spTree>
    <p:extLst>
      <p:ext uri="{BB962C8B-B14F-4D97-AF65-F5344CB8AC3E}">
        <p14:creationId xmlns:p14="http://schemas.microsoft.com/office/powerpoint/2010/main" val="2983598830"/>
      </p:ext>
    </p:extLst>
  </p:cSld>
  <p:clrMapOvr>
    <a:masterClrMapping/>
  </p:clrMapOvr>
</p:sld>
</file>

<file path=ppt/theme/theme1.xml><?xml version="1.0" encoding="utf-8"?>
<a:theme xmlns:a="http://schemas.openxmlformats.org/drawingml/2006/main" name="fbts2">
  <a:themeElements>
    <a:clrScheme name="Custom 2">
      <a:dk1>
        <a:srgbClr val="E8B010"/>
      </a:dk1>
      <a:lt1>
        <a:srgbClr val="022A3A"/>
      </a:lt1>
      <a:dk2>
        <a:srgbClr val="E8B010"/>
      </a:dk2>
      <a:lt2>
        <a:srgbClr val="FFFEF9"/>
      </a:lt2>
      <a:accent1>
        <a:srgbClr val="000000"/>
      </a:accent1>
      <a:accent2>
        <a:srgbClr val="C6CCD0"/>
      </a:accent2>
      <a:accent3>
        <a:srgbClr val="FFFEF9"/>
      </a:accent3>
      <a:accent4>
        <a:srgbClr val="E8B010"/>
      </a:accent4>
      <a:accent5>
        <a:srgbClr val="0076A9"/>
      </a:accent5>
      <a:accent6>
        <a:srgbClr val="022A3A"/>
      </a:accent6>
      <a:hlink>
        <a:srgbClr val="0076A9"/>
      </a:hlink>
      <a:folHlink>
        <a:srgbClr val="0076A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bts2" id="{61249A60-6EF2-405B-9A8F-25E36BAE43AD}" vid="{0779729B-0038-4331-8F4E-695AD654B0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viewedby xmlns="988957f4-c619-44e7-9ffa-1e7677450ad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255B2E60AA534F8A31657A2F83B2E5" ma:contentTypeVersion="5" ma:contentTypeDescription="Create a new document." ma:contentTypeScope="" ma:versionID="9f1d7f3fcfa8ed0f840286d8c5654046">
  <xsd:schema xmlns:xsd="http://www.w3.org/2001/XMLSchema" xmlns:xs="http://www.w3.org/2001/XMLSchema" xmlns:p="http://schemas.microsoft.com/office/2006/metadata/properties" xmlns:ns2="988957f4-c619-44e7-9ffa-1e7677450ad0" targetNamespace="http://schemas.microsoft.com/office/2006/metadata/properties" ma:root="true" ma:fieldsID="943c4ece67a961319a9909cdbd46ca8e" ns2:_="">
    <xsd:import namespace="988957f4-c619-44e7-9ffa-1e7677450a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Review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957f4-c619-44e7-9ffa-1e7677450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Reviewedby" ma:index="12" nillable="true" ma:displayName="Reviewed by" ma:format="Dropdown" ma:internalName="Review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B55186-9F19-4918-8219-855D487D7D08}">
  <ds:schemaRefs>
    <ds:schemaRef ds:uri="http://schemas.microsoft.com/sharepoint/v3/contenttype/forms"/>
  </ds:schemaRefs>
</ds:datastoreItem>
</file>

<file path=customXml/itemProps2.xml><?xml version="1.0" encoding="utf-8"?>
<ds:datastoreItem xmlns:ds="http://schemas.openxmlformats.org/officeDocument/2006/customXml" ds:itemID="{E1D64EFC-2592-4A0B-B0B9-EB32D2081CBF}">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988957f4-c619-44e7-9ffa-1e7677450ad0"/>
  </ds:schemaRefs>
</ds:datastoreItem>
</file>

<file path=customXml/itemProps3.xml><?xml version="1.0" encoding="utf-8"?>
<ds:datastoreItem xmlns:ds="http://schemas.openxmlformats.org/officeDocument/2006/customXml" ds:itemID="{BF9C4E8B-FFC8-42B5-8153-28F4E46673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957f4-c619-44e7-9ffa-1e7677450a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5094</TotalTime>
  <Words>1315</Words>
  <Application>Microsoft Office PowerPoint</Application>
  <PresentationFormat>On-screen Show (4:3)</PresentationFormat>
  <Paragraphs>122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fbts2</vt:lpstr>
      <vt:lpstr>First Term Success Workshop</vt:lpstr>
      <vt:lpstr>Enabling Objectives</vt:lpstr>
      <vt:lpstr>References</vt:lpstr>
      <vt:lpstr>OMBUDSMAN</vt:lpstr>
      <vt:lpstr>Fleet and Family Support Centers</vt:lpstr>
      <vt:lpstr>Fleet and Family Support Centers</vt:lpstr>
      <vt:lpstr>Fleet and Family Support Centers cont…</vt:lpstr>
      <vt:lpstr>Military OneSource</vt:lpstr>
      <vt:lpstr>Military OneSource cont…</vt:lpstr>
      <vt:lpstr>Military OneSource cont…</vt:lpstr>
      <vt:lpstr>Military OneSource cont…</vt:lpstr>
      <vt:lpstr>Military OneSource cont…</vt:lpstr>
      <vt:lpstr>Military OneSource cont…</vt:lpstr>
      <vt:lpstr>Navy-Marine Corps Relief Society</vt:lpstr>
      <vt:lpstr>Navy-Marine Corps Relief Society cont…</vt:lpstr>
      <vt:lpstr>Review and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Harshbarger</dc:creator>
  <cp:lastModifiedBy>Mitchell, Chanitra Arvetteth SCPO USN CHNAVPERS MIL TN (USA)</cp:lastModifiedBy>
  <cp:revision>280</cp:revision>
  <dcterms:created xsi:type="dcterms:W3CDTF">2019-02-21T05:43:23Z</dcterms:created>
  <dcterms:modified xsi:type="dcterms:W3CDTF">2024-08-27T16:50:40Z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0x01010038255B2E60AA534F8A31657A2F83B2E5</vt:lpwstr>
  </property>
  <property fmtid="{D5CDD505-2E9C-101B-9397-08002B2CF9AE}" pid="3" name="Order">
    <vt:r8>95500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_ExtendedDescription">
    <vt:lpwstr/>
  </property>
  <property fmtid="{D5CDD505-2E9C-101B-9397-08002B2CF9AE}" pid="11" name="TriggerFlowInfo">
    <vt:lpwstr/>
  </property>
</Properties>
</file>